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6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Glacial Indifference" panose="020B0604020202020204" charset="0"/>
      <p:regular r:id="rId16"/>
    </p:embeddedFont>
    <p:embeddedFont>
      <p:font typeface="Glacial Indifference Bold" panose="020B0604020202020204" charset="0"/>
      <p:regular r:id="rId17"/>
    </p:embeddedFont>
    <p:embeddedFont>
      <p:font typeface="League Spartan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88785" autoAdjust="0"/>
  </p:normalViewPr>
  <p:slideViewPr>
    <p:cSldViewPr>
      <p:cViewPr varScale="1">
        <p:scale>
          <a:sx n="43" d="100"/>
          <a:sy n="43" d="100"/>
        </p:scale>
        <p:origin x="132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32.png"/><Relationship Id="rId7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3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7.png"/><Relationship Id="rId7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28.sv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528869" y="-544892"/>
            <a:ext cx="3096042" cy="3147184"/>
          </a:xfrm>
          <a:custGeom>
            <a:avLst/>
            <a:gdLst/>
            <a:ahLst/>
            <a:cxnLst/>
            <a:rect l="l" t="t" r="r" b="b"/>
            <a:pathLst>
              <a:path w="3096042" h="3147184">
                <a:moveTo>
                  <a:pt x="0" y="0"/>
                </a:moveTo>
                <a:lnTo>
                  <a:pt x="3096043" y="0"/>
                </a:lnTo>
                <a:lnTo>
                  <a:pt x="3096043" y="3147184"/>
                </a:lnTo>
                <a:lnTo>
                  <a:pt x="0" y="314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8177652">
            <a:off x="-1469150" y="7117722"/>
            <a:ext cx="7315200" cy="3694176"/>
          </a:xfrm>
          <a:custGeom>
            <a:avLst/>
            <a:gdLst/>
            <a:ahLst/>
            <a:cxnLst/>
            <a:rect l="l" t="t" r="r" b="b"/>
            <a:pathLst>
              <a:path w="7315200" h="3694176">
                <a:moveTo>
                  <a:pt x="0" y="0"/>
                </a:moveTo>
                <a:lnTo>
                  <a:pt x="7315200" y="0"/>
                </a:lnTo>
                <a:lnTo>
                  <a:pt x="7315200" y="3694176"/>
                </a:lnTo>
                <a:lnTo>
                  <a:pt x="0" y="36941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574853">
            <a:off x="1788046" y="8778215"/>
            <a:ext cx="3674757" cy="3674757"/>
          </a:xfrm>
          <a:custGeom>
            <a:avLst/>
            <a:gdLst/>
            <a:ahLst/>
            <a:cxnLst/>
            <a:rect l="l" t="t" r="r" b="b"/>
            <a:pathLst>
              <a:path w="3674757" h="3674757">
                <a:moveTo>
                  <a:pt x="0" y="0"/>
                </a:moveTo>
                <a:lnTo>
                  <a:pt x="3674757" y="0"/>
                </a:lnTo>
                <a:lnTo>
                  <a:pt x="3674757" y="3674757"/>
                </a:lnTo>
                <a:lnTo>
                  <a:pt x="0" y="36747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028700" y="5625431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058697" y="3084932"/>
            <a:ext cx="12486737" cy="326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44"/>
              </a:lnSpc>
            </a:pPr>
            <a:r>
              <a:rPr lang="en-US" sz="10400" dirty="0">
                <a:solidFill>
                  <a:srgbClr val="26459B"/>
                </a:solidFill>
                <a:latin typeface="League Spartan"/>
              </a:rPr>
              <a:t>STUDI KASUS</a:t>
            </a:r>
          </a:p>
          <a:p>
            <a:pPr algn="ctr">
              <a:lnSpc>
                <a:spcPts val="7958"/>
              </a:lnSpc>
            </a:pPr>
            <a:r>
              <a:rPr lang="en-US" sz="6000" dirty="0">
                <a:solidFill>
                  <a:srgbClr val="26459B"/>
                </a:solidFill>
                <a:latin typeface="League Spartan"/>
              </a:rPr>
              <a:t>MANAJEMEN BIOSKOP</a:t>
            </a: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5F78E90C-8861-9B7A-219C-FA6C64223B6F}"/>
              </a:ext>
            </a:extLst>
          </p:cNvPr>
          <p:cNvSpPr txBox="1"/>
          <p:nvPr/>
        </p:nvSpPr>
        <p:spPr>
          <a:xfrm>
            <a:off x="14630400" y="8898781"/>
            <a:ext cx="301760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1A3272"/>
                </a:solidFill>
                <a:latin typeface="Glacial Indifference Bold"/>
              </a:rPr>
              <a:t>Read More &gt;&gt;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536371" y="1028700"/>
            <a:ext cx="4220936" cy="8441871"/>
          </a:xfrm>
          <a:custGeom>
            <a:avLst/>
            <a:gdLst/>
            <a:ahLst/>
            <a:cxnLst/>
            <a:rect l="l" t="t" r="r" b="b"/>
            <a:pathLst>
              <a:path w="4220936" h="8441871">
                <a:moveTo>
                  <a:pt x="0" y="0"/>
                </a:moveTo>
                <a:lnTo>
                  <a:pt x="4220936" y="0"/>
                </a:lnTo>
                <a:lnTo>
                  <a:pt x="4220936" y="8441871"/>
                </a:lnTo>
                <a:lnTo>
                  <a:pt x="0" y="84418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5400000">
            <a:off x="9485072" y="-621846"/>
            <a:ext cx="6510591" cy="11530693"/>
            <a:chOff x="0" y="0"/>
            <a:chExt cx="2354580" cy="417011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3310" cy="4170119"/>
            </a:xfrm>
            <a:custGeom>
              <a:avLst/>
              <a:gdLst/>
              <a:ahLst/>
              <a:cxnLst/>
              <a:rect l="l" t="t" r="r" b="b"/>
              <a:pathLst>
                <a:path w="2353310" h="4170119">
                  <a:moveTo>
                    <a:pt x="784860" y="4102809"/>
                  </a:moveTo>
                  <a:cubicBezTo>
                    <a:pt x="905510" y="4143449"/>
                    <a:pt x="1042670" y="4170119"/>
                    <a:pt x="1177290" y="4170119"/>
                  </a:cubicBezTo>
                  <a:cubicBezTo>
                    <a:pt x="1311910" y="4170119"/>
                    <a:pt x="1441450" y="4147259"/>
                    <a:pt x="1560830" y="4106619"/>
                  </a:cubicBezTo>
                  <a:cubicBezTo>
                    <a:pt x="1563370" y="4105349"/>
                    <a:pt x="1565910" y="4105349"/>
                    <a:pt x="1568450" y="4104079"/>
                  </a:cubicBezTo>
                  <a:cubicBezTo>
                    <a:pt x="2016760" y="3941519"/>
                    <a:pt x="2346960" y="3512259"/>
                    <a:pt x="2353310" y="300660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3004334"/>
                  </a:lnTo>
                  <a:cubicBezTo>
                    <a:pt x="6350" y="3514799"/>
                    <a:pt x="331470" y="3944059"/>
                    <a:pt x="784860" y="4102809"/>
                  </a:cubicBezTo>
                  <a:close/>
                </a:path>
              </a:pathLst>
            </a:custGeom>
            <a:solidFill>
              <a:srgbClr val="3657A9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686800" y="4258141"/>
            <a:ext cx="9139644" cy="1767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19"/>
              </a:lnSpc>
            </a:pPr>
            <a:r>
              <a:rPr lang="en-US" sz="10299" dirty="0">
                <a:solidFill>
                  <a:srgbClr val="E3E4E5"/>
                </a:solidFill>
                <a:latin typeface="League Spartan"/>
              </a:rPr>
              <a:t>THANK YOU</a:t>
            </a:r>
          </a:p>
        </p:txBody>
      </p:sp>
      <p:sp>
        <p:nvSpPr>
          <p:cNvPr id="8" name="Freeform 8"/>
          <p:cNvSpPr/>
          <p:nvPr/>
        </p:nvSpPr>
        <p:spPr>
          <a:xfrm rot="-10800000">
            <a:off x="15711279" y="-898071"/>
            <a:ext cx="3096042" cy="3147184"/>
          </a:xfrm>
          <a:custGeom>
            <a:avLst/>
            <a:gdLst/>
            <a:ahLst/>
            <a:cxnLst/>
            <a:rect l="l" t="t" r="r" b="b"/>
            <a:pathLst>
              <a:path w="3096042" h="3147184">
                <a:moveTo>
                  <a:pt x="0" y="0"/>
                </a:moveTo>
                <a:lnTo>
                  <a:pt x="3096042" y="0"/>
                </a:lnTo>
                <a:lnTo>
                  <a:pt x="3096042" y="3147184"/>
                </a:lnTo>
                <a:lnTo>
                  <a:pt x="0" y="31471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7968807">
            <a:off x="-1434097" y="7827873"/>
            <a:ext cx="4925595" cy="2487425"/>
          </a:xfrm>
          <a:custGeom>
            <a:avLst/>
            <a:gdLst/>
            <a:ahLst/>
            <a:cxnLst/>
            <a:rect l="l" t="t" r="r" b="b"/>
            <a:pathLst>
              <a:path w="4925595" h="2487425">
                <a:moveTo>
                  <a:pt x="0" y="0"/>
                </a:moveTo>
                <a:lnTo>
                  <a:pt x="4925594" y="0"/>
                </a:lnTo>
                <a:lnTo>
                  <a:pt x="4925594" y="2487426"/>
                </a:lnTo>
                <a:lnTo>
                  <a:pt x="0" y="24874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t="-9222" b="-9222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15711279" y="-544892"/>
            <a:ext cx="3096042" cy="3147184"/>
          </a:xfrm>
          <a:custGeom>
            <a:avLst/>
            <a:gdLst/>
            <a:ahLst/>
            <a:cxnLst/>
            <a:rect l="l" t="t" r="r" b="b"/>
            <a:pathLst>
              <a:path w="3096042" h="3147184">
                <a:moveTo>
                  <a:pt x="0" y="0"/>
                </a:moveTo>
                <a:lnTo>
                  <a:pt x="3096042" y="0"/>
                </a:lnTo>
                <a:lnTo>
                  <a:pt x="3096042" y="3147184"/>
                </a:lnTo>
                <a:lnTo>
                  <a:pt x="0" y="314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-1657451"/>
            <a:ext cx="750395" cy="4259743"/>
            <a:chOff x="0" y="0"/>
            <a:chExt cx="2354580" cy="133661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3310" cy="13366166"/>
            </a:xfrm>
            <a:custGeom>
              <a:avLst/>
              <a:gdLst/>
              <a:ahLst/>
              <a:cxnLst/>
              <a:rect l="l" t="t" r="r" b="b"/>
              <a:pathLst>
                <a:path w="2353310" h="13366166">
                  <a:moveTo>
                    <a:pt x="784860" y="13298856"/>
                  </a:moveTo>
                  <a:cubicBezTo>
                    <a:pt x="905510" y="13339496"/>
                    <a:pt x="1042670" y="13366166"/>
                    <a:pt x="1177290" y="13366166"/>
                  </a:cubicBezTo>
                  <a:cubicBezTo>
                    <a:pt x="1311910" y="13366166"/>
                    <a:pt x="1441450" y="13343306"/>
                    <a:pt x="1560830" y="13302666"/>
                  </a:cubicBezTo>
                  <a:cubicBezTo>
                    <a:pt x="1563370" y="13301396"/>
                    <a:pt x="1565910" y="13301396"/>
                    <a:pt x="1568450" y="13300126"/>
                  </a:cubicBezTo>
                  <a:cubicBezTo>
                    <a:pt x="2016760" y="13137566"/>
                    <a:pt x="2346960" y="12708306"/>
                    <a:pt x="2353310" y="12174358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2165012"/>
                  </a:lnTo>
                  <a:cubicBezTo>
                    <a:pt x="6350" y="12710846"/>
                    <a:pt x="331470" y="13140106"/>
                    <a:pt x="784860" y="13298856"/>
                  </a:cubicBezTo>
                  <a:close/>
                </a:path>
              </a:pathLst>
            </a:custGeom>
            <a:solidFill>
              <a:srgbClr val="5C73B2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2135740" y="1897205"/>
            <a:ext cx="8081902" cy="957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23"/>
              </a:lnSpc>
            </a:pPr>
            <a:r>
              <a:rPr lang="en-US" sz="6399" dirty="0">
                <a:solidFill>
                  <a:srgbClr val="26459B"/>
                </a:solidFill>
                <a:latin typeface="League Spartan"/>
              </a:rPr>
              <a:t>Nama </a:t>
            </a:r>
            <a:r>
              <a:rPr lang="en-US" sz="6399" dirty="0" err="1">
                <a:solidFill>
                  <a:srgbClr val="26459B"/>
                </a:solidFill>
                <a:latin typeface="League Spartan"/>
              </a:rPr>
              <a:t>Kelompok</a:t>
            </a:r>
            <a:endParaRPr lang="en-US" sz="6399" dirty="0">
              <a:solidFill>
                <a:srgbClr val="26459B"/>
              </a:solidFill>
              <a:latin typeface="League Spartan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015588" y="3261646"/>
            <a:ext cx="8103366" cy="6565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13224B"/>
                </a:solidFill>
                <a:latin typeface="Glacial Indifference Bold"/>
              </a:rPr>
              <a:t>Atthariq</a:t>
            </a:r>
            <a:r>
              <a:rPr lang="en-US" sz="3200" dirty="0">
                <a:solidFill>
                  <a:srgbClr val="13224B"/>
                </a:solidFill>
                <a:latin typeface="Glacial Indifference Bold"/>
              </a:rPr>
              <a:t> Haykal Putera -15210005</a:t>
            </a:r>
          </a:p>
          <a:p>
            <a:pPr marL="457200" indent="-457200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3224B"/>
                </a:solidFill>
                <a:latin typeface="Glacial Indifference Bold"/>
              </a:rPr>
              <a:t>Deliya Syafa – 15210011</a:t>
            </a:r>
          </a:p>
          <a:p>
            <a:pPr marL="457200" indent="-457200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13224B"/>
                </a:solidFill>
                <a:latin typeface="Glacial Indifference Bold"/>
              </a:rPr>
              <a:t>Fitrinur</a:t>
            </a:r>
            <a:r>
              <a:rPr lang="en-US" sz="3200" dirty="0">
                <a:solidFill>
                  <a:srgbClr val="13224B"/>
                </a:solidFill>
                <a:latin typeface="Glacial Indifference Bold"/>
              </a:rPr>
              <a:t> </a:t>
            </a:r>
            <a:r>
              <a:rPr lang="en-US" sz="3200" dirty="0" err="1">
                <a:solidFill>
                  <a:srgbClr val="13224B"/>
                </a:solidFill>
                <a:latin typeface="Glacial Indifference Bold"/>
              </a:rPr>
              <a:t>Indriyana</a:t>
            </a:r>
            <a:r>
              <a:rPr lang="en-US" sz="3200" dirty="0">
                <a:solidFill>
                  <a:srgbClr val="13224B"/>
                </a:solidFill>
                <a:latin typeface="Glacial Indifference Bold"/>
              </a:rPr>
              <a:t> </a:t>
            </a:r>
            <a:r>
              <a:rPr lang="en-US" sz="3200" dirty="0" err="1">
                <a:solidFill>
                  <a:srgbClr val="13224B"/>
                </a:solidFill>
                <a:latin typeface="Glacial Indifference Bold"/>
              </a:rPr>
              <a:t>Salsabila</a:t>
            </a:r>
            <a:r>
              <a:rPr lang="en-US" sz="3200" dirty="0">
                <a:solidFill>
                  <a:srgbClr val="13224B"/>
                </a:solidFill>
                <a:latin typeface="Glacial Indifference Bold"/>
              </a:rPr>
              <a:t> – 14210009</a:t>
            </a:r>
          </a:p>
          <a:p>
            <a:pPr marL="457200" indent="-457200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3224B"/>
                </a:solidFill>
                <a:latin typeface="Glacial Indifference Bold"/>
              </a:rPr>
              <a:t>Ina </a:t>
            </a:r>
            <a:r>
              <a:rPr lang="en-US" sz="3200" dirty="0" err="1">
                <a:solidFill>
                  <a:srgbClr val="13224B"/>
                </a:solidFill>
                <a:latin typeface="Glacial Indifference Bold"/>
              </a:rPr>
              <a:t>Asiah</a:t>
            </a:r>
            <a:r>
              <a:rPr lang="en-US" sz="3200" dirty="0">
                <a:solidFill>
                  <a:srgbClr val="13224B"/>
                </a:solidFill>
                <a:latin typeface="Glacial Indifference Bold"/>
              </a:rPr>
              <a:t> -15210014</a:t>
            </a:r>
          </a:p>
          <a:p>
            <a:pPr marL="457200" indent="-457200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13224B"/>
                </a:solidFill>
                <a:latin typeface="Glacial Indifference Bold"/>
              </a:rPr>
              <a:t>Meisa</a:t>
            </a:r>
            <a:r>
              <a:rPr lang="en-US" sz="3200" dirty="0">
                <a:solidFill>
                  <a:srgbClr val="13224B"/>
                </a:solidFill>
                <a:latin typeface="Glacial Indifference Bold"/>
              </a:rPr>
              <a:t> </a:t>
            </a:r>
            <a:r>
              <a:rPr lang="en-US" sz="3200" dirty="0" err="1">
                <a:solidFill>
                  <a:srgbClr val="13224B"/>
                </a:solidFill>
                <a:latin typeface="Glacial Indifference Bold"/>
              </a:rPr>
              <a:t>Rahma</a:t>
            </a:r>
            <a:r>
              <a:rPr lang="en-US" sz="3200" dirty="0">
                <a:solidFill>
                  <a:srgbClr val="13224B"/>
                </a:solidFill>
                <a:latin typeface="Glacial Indifference Bold"/>
              </a:rPr>
              <a:t> Siti </a:t>
            </a:r>
            <a:r>
              <a:rPr lang="en-US" sz="3200" dirty="0" err="1">
                <a:solidFill>
                  <a:srgbClr val="13224B"/>
                </a:solidFill>
                <a:latin typeface="Glacial Indifference Bold"/>
              </a:rPr>
              <a:t>Nurbani</a:t>
            </a:r>
            <a:r>
              <a:rPr lang="en-US" sz="3200" dirty="0">
                <a:solidFill>
                  <a:srgbClr val="13224B"/>
                </a:solidFill>
                <a:latin typeface="Glacial Indifference Bold"/>
              </a:rPr>
              <a:t> – 14210012</a:t>
            </a:r>
          </a:p>
          <a:p>
            <a:pPr marL="457200" indent="-457200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3224B"/>
                </a:solidFill>
                <a:latin typeface="Glacial Indifference Bold"/>
              </a:rPr>
              <a:t>Sefira </a:t>
            </a:r>
            <a:r>
              <a:rPr lang="en-US" sz="3200" dirty="0" err="1">
                <a:solidFill>
                  <a:srgbClr val="13224B"/>
                </a:solidFill>
                <a:latin typeface="Glacial Indifference Bold"/>
              </a:rPr>
              <a:t>Salsabila</a:t>
            </a:r>
            <a:r>
              <a:rPr lang="en-US" sz="3200" dirty="0">
                <a:solidFill>
                  <a:srgbClr val="13224B"/>
                </a:solidFill>
                <a:latin typeface="Glacial Indifference Bold"/>
              </a:rPr>
              <a:t> – 14210002</a:t>
            </a:r>
          </a:p>
          <a:p>
            <a:pPr marL="457200" indent="-457200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13224B"/>
                </a:solidFill>
                <a:latin typeface="Glacial Indifference Bold"/>
              </a:rPr>
              <a:t>Syafira</a:t>
            </a:r>
            <a:r>
              <a:rPr lang="en-US" sz="3200" dirty="0">
                <a:solidFill>
                  <a:srgbClr val="13224B"/>
                </a:solidFill>
                <a:latin typeface="Glacial Indifference Bold"/>
              </a:rPr>
              <a:t> </a:t>
            </a:r>
            <a:r>
              <a:rPr lang="en-US" sz="3200" dirty="0" err="1">
                <a:solidFill>
                  <a:srgbClr val="13224B"/>
                </a:solidFill>
                <a:latin typeface="Glacial Indifference Bold"/>
              </a:rPr>
              <a:t>Amatur</a:t>
            </a:r>
            <a:r>
              <a:rPr lang="en-US" sz="3200" dirty="0">
                <a:solidFill>
                  <a:srgbClr val="13224B"/>
                </a:solidFill>
                <a:latin typeface="Glacial Indifference Bold"/>
              </a:rPr>
              <a:t> Rahmi – 15210031</a:t>
            </a:r>
          </a:p>
          <a:p>
            <a:pPr marL="457200" indent="-457200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13224B"/>
                </a:solidFill>
                <a:latin typeface="Glacial Indifference Bold"/>
              </a:rPr>
              <a:t>Yunisa</a:t>
            </a:r>
            <a:r>
              <a:rPr lang="en-US" sz="3200" dirty="0">
                <a:solidFill>
                  <a:srgbClr val="13224B"/>
                </a:solidFill>
                <a:latin typeface="Glacial Indifference Bold"/>
              </a:rPr>
              <a:t> </a:t>
            </a:r>
            <a:r>
              <a:rPr lang="en-US" sz="3200" dirty="0" err="1">
                <a:solidFill>
                  <a:srgbClr val="13224B"/>
                </a:solidFill>
                <a:latin typeface="Glacial Indifference Bold"/>
              </a:rPr>
              <a:t>Ahgnia</a:t>
            </a:r>
            <a:r>
              <a:rPr lang="en-US" sz="3200" dirty="0">
                <a:solidFill>
                  <a:srgbClr val="13224B"/>
                </a:solidFill>
                <a:latin typeface="Glacial Indifference Bold"/>
              </a:rPr>
              <a:t> Zahra - 14210022</a:t>
            </a:r>
          </a:p>
          <a:p>
            <a:pPr>
              <a:lnSpc>
                <a:spcPct val="150000"/>
              </a:lnSpc>
            </a:pPr>
            <a:endParaRPr lang="en-US" sz="3200" dirty="0">
              <a:solidFill>
                <a:srgbClr val="13224B"/>
              </a:solidFill>
              <a:latin typeface="Glacial Indifference Bold"/>
            </a:endParaRPr>
          </a:p>
        </p:txBody>
      </p:sp>
      <p:sp>
        <p:nvSpPr>
          <p:cNvPr id="37" name="Freeform 37"/>
          <p:cNvSpPr/>
          <p:nvPr/>
        </p:nvSpPr>
        <p:spPr>
          <a:xfrm rot="8542106">
            <a:off x="12587577" y="6625257"/>
            <a:ext cx="7315200" cy="3694176"/>
          </a:xfrm>
          <a:custGeom>
            <a:avLst/>
            <a:gdLst/>
            <a:ahLst/>
            <a:cxnLst/>
            <a:rect l="l" t="t" r="r" b="b"/>
            <a:pathLst>
              <a:path w="7315200" h="3694176">
                <a:moveTo>
                  <a:pt x="0" y="0"/>
                </a:moveTo>
                <a:lnTo>
                  <a:pt x="7315200" y="0"/>
                </a:lnTo>
                <a:lnTo>
                  <a:pt x="7315200" y="3694176"/>
                </a:lnTo>
                <a:lnTo>
                  <a:pt x="0" y="36941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013278" y="8660721"/>
            <a:ext cx="6246022" cy="597579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A3272"/>
            </a:solidFill>
          </p:spPr>
        </p:sp>
      </p:grpSp>
      <p:grpSp>
        <p:nvGrpSpPr>
          <p:cNvPr id="5" name="Group 5"/>
          <p:cNvGrpSpPr/>
          <p:nvPr/>
        </p:nvGrpSpPr>
        <p:grpSpPr>
          <a:xfrm rot="-5400000">
            <a:off x="1190480" y="-1677665"/>
            <a:ext cx="9125820" cy="14270107"/>
            <a:chOff x="0" y="0"/>
            <a:chExt cx="2354580" cy="41701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53310" cy="4170119"/>
            </a:xfrm>
            <a:custGeom>
              <a:avLst/>
              <a:gdLst/>
              <a:ahLst/>
              <a:cxnLst/>
              <a:rect l="l" t="t" r="r" b="b"/>
              <a:pathLst>
                <a:path w="2353310" h="4170119">
                  <a:moveTo>
                    <a:pt x="784860" y="4102809"/>
                  </a:moveTo>
                  <a:cubicBezTo>
                    <a:pt x="905510" y="4143449"/>
                    <a:pt x="1042670" y="4170119"/>
                    <a:pt x="1177290" y="4170119"/>
                  </a:cubicBezTo>
                  <a:cubicBezTo>
                    <a:pt x="1311910" y="4170119"/>
                    <a:pt x="1441450" y="4147259"/>
                    <a:pt x="1560830" y="4106619"/>
                  </a:cubicBezTo>
                  <a:cubicBezTo>
                    <a:pt x="1563370" y="4105349"/>
                    <a:pt x="1565910" y="4105349"/>
                    <a:pt x="1568450" y="4104079"/>
                  </a:cubicBezTo>
                  <a:cubicBezTo>
                    <a:pt x="2016760" y="3941519"/>
                    <a:pt x="2346960" y="3512259"/>
                    <a:pt x="2353310" y="300660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3004334"/>
                  </a:lnTo>
                  <a:cubicBezTo>
                    <a:pt x="6350" y="3514799"/>
                    <a:pt x="331470" y="3944059"/>
                    <a:pt x="784860" y="4102809"/>
                  </a:cubicBezTo>
                  <a:close/>
                </a:path>
              </a:pathLst>
            </a:custGeom>
            <a:solidFill>
              <a:srgbClr val="FFFFFF">
                <a:alpha val="53725"/>
              </a:srgbClr>
            </a:solidFill>
          </p:spPr>
        </p:sp>
      </p:grpSp>
      <p:sp>
        <p:nvSpPr>
          <p:cNvPr id="7" name="Freeform 7"/>
          <p:cNvSpPr/>
          <p:nvPr/>
        </p:nvSpPr>
        <p:spPr>
          <a:xfrm rot="-5400000" flipH="1">
            <a:off x="15244337" y="286005"/>
            <a:ext cx="2633016" cy="2676509"/>
          </a:xfrm>
          <a:custGeom>
            <a:avLst/>
            <a:gdLst/>
            <a:ahLst/>
            <a:cxnLst/>
            <a:rect l="l" t="t" r="r" b="b"/>
            <a:pathLst>
              <a:path w="2633016" h="2676509">
                <a:moveTo>
                  <a:pt x="2633016" y="0"/>
                </a:moveTo>
                <a:lnTo>
                  <a:pt x="0" y="0"/>
                </a:lnTo>
                <a:lnTo>
                  <a:pt x="0" y="2676509"/>
                </a:lnTo>
                <a:lnTo>
                  <a:pt x="2633016" y="2676509"/>
                </a:lnTo>
                <a:lnTo>
                  <a:pt x="263301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188735" y="3380708"/>
            <a:ext cx="5611937" cy="5571123"/>
          </a:xfrm>
          <a:custGeom>
            <a:avLst/>
            <a:gdLst/>
            <a:ahLst/>
            <a:cxnLst/>
            <a:rect l="l" t="t" r="r" b="b"/>
            <a:pathLst>
              <a:path w="5611937" h="5571123">
                <a:moveTo>
                  <a:pt x="0" y="0"/>
                </a:moveTo>
                <a:lnTo>
                  <a:pt x="5611937" y="0"/>
                </a:lnTo>
                <a:lnTo>
                  <a:pt x="5611937" y="5571123"/>
                </a:lnTo>
                <a:lnTo>
                  <a:pt x="0" y="55711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30381" y="3524642"/>
            <a:ext cx="9614671" cy="5366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Seiring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dengan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perkembangan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teknologi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dan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tuntutan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pasar yang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berubah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terus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menerus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,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penjualan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tiket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bioskop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menjadi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fokus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utama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dalam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manajemen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operasional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bioskop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modern.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Dalam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menghadapi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tantangan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dan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peluang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ini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,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rancangan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sistem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informasi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penjualan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tiket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bioskop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menjadi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suatu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kebutuhan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yang sangat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penting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.</a:t>
            </a:r>
          </a:p>
          <a:p>
            <a:pPr algn="just">
              <a:lnSpc>
                <a:spcPts val="3000"/>
              </a:lnSpc>
            </a:pP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Proses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penjualan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tiket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bioskop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yang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kompleks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memerlukan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rancangan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sistem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informasi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yang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terintegrasi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untuk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mengelola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penjadwalan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film,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manajemen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kursi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, dan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memberikan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kenyamanan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kepada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pelanggan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.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Studi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kasus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ini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bertujuan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untuk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menggambarkan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rancangan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sistem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informasi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penjualan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tiket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bioskop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yang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responsif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,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adaptif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, dan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berfokus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pada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pengalaman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pelanggan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yang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unggul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.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Seluruh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rancangan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ini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bertujuan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untuk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menggambarkan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proses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penjualan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tiket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bioskop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yang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melibatkan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12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entitas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dan 11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relasi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antar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entitas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dari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berbagai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perspektif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entitas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 yang </a:t>
            </a:r>
            <a:r>
              <a:rPr lang="en-US" sz="2400" dirty="0" err="1">
                <a:solidFill>
                  <a:srgbClr val="13224B"/>
                </a:solidFill>
                <a:latin typeface="Glacial Indifference"/>
              </a:rPr>
              <a:t>terlibat</a:t>
            </a:r>
            <a:r>
              <a:rPr lang="en-US" sz="2400" dirty="0">
                <a:solidFill>
                  <a:srgbClr val="13224B"/>
                </a:solidFill>
                <a:latin typeface="Glacial Indifference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0381" y="1595709"/>
            <a:ext cx="8378960" cy="111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 dirty="0" err="1">
                <a:solidFill>
                  <a:srgbClr val="26459B"/>
                </a:solidFill>
                <a:latin typeface="League Spartan"/>
              </a:rPr>
              <a:t>Latar</a:t>
            </a:r>
            <a:r>
              <a:rPr lang="en-US" sz="6399" dirty="0">
                <a:solidFill>
                  <a:srgbClr val="26459B"/>
                </a:solidFill>
                <a:latin typeface="League Spartan"/>
              </a:rPr>
              <a:t> </a:t>
            </a:r>
            <a:r>
              <a:rPr lang="en-US" sz="6399" dirty="0" err="1">
                <a:solidFill>
                  <a:srgbClr val="26459B"/>
                </a:solidFill>
                <a:latin typeface="League Spartan"/>
              </a:rPr>
              <a:t>Belakang</a:t>
            </a:r>
            <a:endParaRPr lang="en-US" sz="6399" dirty="0">
              <a:solidFill>
                <a:srgbClr val="26459B"/>
              </a:solidFill>
              <a:latin typeface="League Spartan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30381" y="2604724"/>
            <a:ext cx="5415574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 err="1">
                <a:solidFill>
                  <a:srgbClr val="1A3272"/>
                </a:solidFill>
                <a:latin typeface="Glacial Indifference Bold"/>
              </a:rPr>
              <a:t>Studi</a:t>
            </a:r>
            <a:r>
              <a:rPr lang="en-US" sz="3999" dirty="0">
                <a:solidFill>
                  <a:srgbClr val="1A3272"/>
                </a:solidFill>
                <a:latin typeface="Glacial Indifference Bold"/>
              </a:rPr>
              <a:t> </a:t>
            </a:r>
            <a:r>
              <a:rPr lang="en-US" sz="3999" dirty="0" err="1">
                <a:solidFill>
                  <a:srgbClr val="1A3272"/>
                </a:solidFill>
                <a:latin typeface="Glacial Indifference Bold"/>
              </a:rPr>
              <a:t>kasus</a:t>
            </a:r>
            <a:endParaRPr lang="en-US" sz="3999" dirty="0">
              <a:solidFill>
                <a:srgbClr val="1A3272"/>
              </a:solidFill>
              <a:latin typeface="Glacial Indifference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23755" y="8996362"/>
            <a:ext cx="301760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1A3272"/>
                </a:solidFill>
                <a:latin typeface="Glacial Indifference Bold"/>
              </a:rPr>
              <a:t>Read More &gt;&gt;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518996" y="4578423"/>
            <a:ext cx="6948481" cy="4143821"/>
          </a:xfrm>
          <a:custGeom>
            <a:avLst/>
            <a:gdLst/>
            <a:ahLst/>
            <a:cxnLst/>
            <a:rect l="l" t="t" r="r" b="b"/>
            <a:pathLst>
              <a:path w="6948481" h="4143821">
                <a:moveTo>
                  <a:pt x="0" y="0"/>
                </a:moveTo>
                <a:lnTo>
                  <a:pt x="6948481" y="0"/>
                </a:lnTo>
                <a:lnTo>
                  <a:pt x="6948481" y="4143821"/>
                </a:lnTo>
                <a:lnTo>
                  <a:pt x="0" y="41438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13" name="TextBox 13"/>
          <p:cNvSpPr txBox="1"/>
          <p:nvPr/>
        </p:nvSpPr>
        <p:spPr>
          <a:xfrm>
            <a:off x="1031098" y="1349740"/>
            <a:ext cx="7241757" cy="111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dirty="0">
                <a:solidFill>
                  <a:srgbClr val="26459B"/>
                </a:solidFill>
                <a:latin typeface="League Spartan"/>
              </a:rPr>
              <a:t>ENTITAS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144000" y="-928492"/>
            <a:ext cx="375198" cy="2129871"/>
            <a:chOff x="0" y="0"/>
            <a:chExt cx="2354580" cy="1336616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353310" cy="13366166"/>
            </a:xfrm>
            <a:custGeom>
              <a:avLst/>
              <a:gdLst/>
              <a:ahLst/>
              <a:cxnLst/>
              <a:rect l="l" t="t" r="r" b="b"/>
              <a:pathLst>
                <a:path w="2353310" h="13366166">
                  <a:moveTo>
                    <a:pt x="784860" y="13298856"/>
                  </a:moveTo>
                  <a:cubicBezTo>
                    <a:pt x="905510" y="13339496"/>
                    <a:pt x="1042670" y="13366166"/>
                    <a:pt x="1177290" y="13366166"/>
                  </a:cubicBezTo>
                  <a:cubicBezTo>
                    <a:pt x="1311910" y="13366166"/>
                    <a:pt x="1441450" y="13343306"/>
                    <a:pt x="1560830" y="13302666"/>
                  </a:cubicBezTo>
                  <a:cubicBezTo>
                    <a:pt x="1563370" y="13301396"/>
                    <a:pt x="1565910" y="13301396"/>
                    <a:pt x="1568450" y="13300126"/>
                  </a:cubicBezTo>
                  <a:cubicBezTo>
                    <a:pt x="2016760" y="13137566"/>
                    <a:pt x="2346960" y="12708306"/>
                    <a:pt x="2353310" y="12174358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2165012"/>
                  </a:lnTo>
                  <a:cubicBezTo>
                    <a:pt x="6350" y="12710846"/>
                    <a:pt x="331470" y="13140106"/>
                    <a:pt x="784860" y="13298856"/>
                  </a:cubicBezTo>
                  <a:close/>
                </a:path>
              </a:pathLst>
            </a:custGeom>
            <a:solidFill>
              <a:srgbClr val="5C73B2"/>
            </a:solidFill>
          </p:spPr>
        </p:sp>
      </p:grpSp>
      <p:grpSp>
        <p:nvGrpSpPr>
          <p:cNvPr id="17" name="Group 17"/>
          <p:cNvGrpSpPr/>
          <p:nvPr/>
        </p:nvGrpSpPr>
        <p:grpSpPr>
          <a:xfrm rot="-10800000">
            <a:off x="9144000" y="9258300"/>
            <a:ext cx="375198" cy="2129871"/>
            <a:chOff x="0" y="0"/>
            <a:chExt cx="2354580" cy="1336616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353310" cy="13366166"/>
            </a:xfrm>
            <a:custGeom>
              <a:avLst/>
              <a:gdLst/>
              <a:ahLst/>
              <a:cxnLst/>
              <a:rect l="l" t="t" r="r" b="b"/>
              <a:pathLst>
                <a:path w="2353310" h="13366166">
                  <a:moveTo>
                    <a:pt x="784860" y="13298856"/>
                  </a:moveTo>
                  <a:cubicBezTo>
                    <a:pt x="905510" y="13339496"/>
                    <a:pt x="1042670" y="13366166"/>
                    <a:pt x="1177290" y="13366166"/>
                  </a:cubicBezTo>
                  <a:cubicBezTo>
                    <a:pt x="1311910" y="13366166"/>
                    <a:pt x="1441450" y="13343306"/>
                    <a:pt x="1560830" y="13302666"/>
                  </a:cubicBezTo>
                  <a:cubicBezTo>
                    <a:pt x="1563370" y="13301396"/>
                    <a:pt x="1565910" y="13301396"/>
                    <a:pt x="1568450" y="13300126"/>
                  </a:cubicBezTo>
                  <a:cubicBezTo>
                    <a:pt x="2016760" y="13137566"/>
                    <a:pt x="2346960" y="12708306"/>
                    <a:pt x="2353310" y="12174358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2165012"/>
                  </a:lnTo>
                  <a:cubicBezTo>
                    <a:pt x="6350" y="12710846"/>
                    <a:pt x="331470" y="13140106"/>
                    <a:pt x="784860" y="13298856"/>
                  </a:cubicBezTo>
                  <a:close/>
                </a:path>
              </a:pathLst>
            </a:custGeom>
            <a:solidFill>
              <a:srgbClr val="5C73B2"/>
            </a:solidFill>
          </p:spPr>
        </p:sp>
      </p:grp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8A5D02AB-F048-ECD4-7911-72F95089E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761319"/>
              </p:ext>
            </p:extLst>
          </p:nvPr>
        </p:nvGraphicFramePr>
        <p:xfrm>
          <a:off x="1575385" y="2774823"/>
          <a:ext cx="6445147" cy="6483477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187347">
                  <a:extLst>
                    <a:ext uri="{9D8B030D-6E8A-4147-A177-3AD203B41FA5}">
                      <a16:colId xmlns:a16="http://schemas.microsoft.com/office/drawing/2014/main" val="99560795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03749760"/>
                    </a:ext>
                  </a:extLst>
                </a:gridCol>
              </a:tblGrid>
              <a:tr h="45955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3200" kern="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en-ID" sz="32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3200" kern="0" dirty="0" err="1">
                          <a:solidFill>
                            <a:schemeClr val="bg1"/>
                          </a:solidFill>
                          <a:effectLst/>
                        </a:rPr>
                        <a:t>Entitas</a:t>
                      </a:r>
                      <a:endParaRPr lang="en-ID" sz="32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142962"/>
                  </a:ext>
                </a:extLst>
              </a:tr>
              <a:tr h="45955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3200" kern="0" dirty="0">
                          <a:effectLst/>
                        </a:rPr>
                        <a:t>1</a:t>
                      </a:r>
                      <a:endParaRPr lang="en-ID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3200" kern="0" dirty="0">
                          <a:effectLst/>
                        </a:rPr>
                        <a:t>Film</a:t>
                      </a:r>
                      <a:endParaRPr lang="en-ID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2110556"/>
                  </a:ext>
                </a:extLst>
              </a:tr>
              <a:tr h="45955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3200" kern="0" dirty="0">
                          <a:effectLst/>
                        </a:rPr>
                        <a:t>2</a:t>
                      </a:r>
                      <a:endParaRPr lang="en-ID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3200" kern="0" dirty="0" err="1">
                          <a:effectLst/>
                        </a:rPr>
                        <a:t>Studio_Bioskop</a:t>
                      </a:r>
                      <a:endParaRPr lang="en-ID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8218892"/>
                  </a:ext>
                </a:extLst>
              </a:tr>
              <a:tr h="45955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3200" kern="0">
                          <a:effectLst/>
                        </a:rPr>
                        <a:t>3</a:t>
                      </a:r>
                      <a:endParaRPr lang="en-ID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3200" kern="0" dirty="0" err="1">
                          <a:effectLst/>
                        </a:rPr>
                        <a:t>Jadwal_Film</a:t>
                      </a:r>
                      <a:endParaRPr lang="en-ID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320670"/>
                  </a:ext>
                </a:extLst>
              </a:tr>
              <a:tr h="45955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3200" kern="0">
                          <a:effectLst/>
                        </a:rPr>
                        <a:t>4</a:t>
                      </a:r>
                      <a:endParaRPr lang="en-ID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3200" kern="0">
                          <a:effectLst/>
                        </a:rPr>
                        <a:t>Pemesanan_Tiket</a:t>
                      </a:r>
                      <a:endParaRPr lang="en-ID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463921"/>
                  </a:ext>
                </a:extLst>
              </a:tr>
              <a:tr h="45955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3200" kern="0" dirty="0">
                          <a:effectLst/>
                        </a:rPr>
                        <a:t>5</a:t>
                      </a:r>
                      <a:endParaRPr lang="en-ID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3200" kern="0" dirty="0" err="1">
                          <a:effectLst/>
                        </a:rPr>
                        <a:t>Pelanggan</a:t>
                      </a:r>
                      <a:endParaRPr lang="en-ID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9374685"/>
                  </a:ext>
                </a:extLst>
              </a:tr>
              <a:tr h="45955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3200" kern="0">
                          <a:effectLst/>
                        </a:rPr>
                        <a:t>6</a:t>
                      </a:r>
                      <a:endParaRPr lang="en-ID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3200" kern="0" dirty="0" err="1">
                          <a:effectLst/>
                        </a:rPr>
                        <a:t>Tiket</a:t>
                      </a:r>
                      <a:endParaRPr lang="en-ID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8481301"/>
                  </a:ext>
                </a:extLst>
              </a:tr>
              <a:tr h="45955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3200" kern="0" dirty="0">
                          <a:effectLst/>
                        </a:rPr>
                        <a:t>7</a:t>
                      </a:r>
                      <a:endParaRPr lang="en-ID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3200" kern="0" dirty="0" err="1">
                          <a:effectLst/>
                        </a:rPr>
                        <a:t>Pegawai</a:t>
                      </a:r>
                      <a:endParaRPr lang="en-ID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832150"/>
                  </a:ext>
                </a:extLst>
              </a:tr>
              <a:tr h="45955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3200" kern="0" dirty="0">
                          <a:effectLst/>
                        </a:rPr>
                        <a:t>8</a:t>
                      </a:r>
                      <a:endParaRPr lang="en-ID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3200" kern="0" dirty="0" err="1">
                          <a:effectLst/>
                        </a:rPr>
                        <a:t>Promosi</a:t>
                      </a:r>
                      <a:endParaRPr lang="en-ID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1227389"/>
                  </a:ext>
                </a:extLst>
              </a:tr>
              <a:tr h="45955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3200" kern="0" dirty="0">
                          <a:effectLst/>
                        </a:rPr>
                        <a:t>9</a:t>
                      </a:r>
                      <a:endParaRPr lang="en-ID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3200" kern="0" dirty="0" err="1">
                          <a:effectLst/>
                        </a:rPr>
                        <a:t>Laporan_Penjualan</a:t>
                      </a:r>
                      <a:endParaRPr lang="en-ID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589875"/>
                  </a:ext>
                </a:extLst>
              </a:tr>
              <a:tr h="45955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3200" kern="0" dirty="0">
                          <a:effectLst/>
                        </a:rPr>
                        <a:t>10</a:t>
                      </a:r>
                      <a:endParaRPr lang="en-ID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3200" kern="0" dirty="0" err="1">
                          <a:effectLst/>
                        </a:rPr>
                        <a:t>Rating_Film</a:t>
                      </a:r>
                      <a:endParaRPr lang="en-ID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6430993"/>
                  </a:ext>
                </a:extLst>
              </a:tr>
              <a:tr h="45955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3200" kern="0" dirty="0">
                          <a:effectLst/>
                        </a:rPr>
                        <a:t>11</a:t>
                      </a:r>
                      <a:endParaRPr lang="en-ID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3200" kern="0" dirty="0" err="1">
                          <a:effectLst/>
                        </a:rPr>
                        <a:t>Perizinan_Film</a:t>
                      </a:r>
                      <a:endParaRPr lang="en-ID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8371023"/>
                  </a:ext>
                </a:extLst>
              </a:tr>
              <a:tr h="45955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3200" kern="0" dirty="0">
                          <a:effectLst/>
                        </a:rPr>
                        <a:t>12</a:t>
                      </a:r>
                      <a:endParaRPr lang="en-ID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3200" kern="0" dirty="0" err="1">
                          <a:effectLst/>
                        </a:rPr>
                        <a:t>Keamanan_Bioskop</a:t>
                      </a:r>
                      <a:endParaRPr lang="en-ID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3389209"/>
                  </a:ext>
                </a:extLst>
              </a:tr>
            </a:tbl>
          </a:graphicData>
        </a:graphic>
      </p:graphicFrame>
      <p:sp>
        <p:nvSpPr>
          <p:cNvPr id="33" name="Freeform 27">
            <a:extLst>
              <a:ext uri="{FF2B5EF4-FFF2-40B4-BE49-F238E27FC236}">
                <a16:creationId xmlns:a16="http://schemas.microsoft.com/office/drawing/2014/main" id="{B9375322-FAF0-53A5-F29E-85828E361196}"/>
              </a:ext>
            </a:extLst>
          </p:cNvPr>
          <p:cNvSpPr/>
          <p:nvPr/>
        </p:nvSpPr>
        <p:spPr>
          <a:xfrm rot="-1037338">
            <a:off x="10672938" y="163439"/>
            <a:ext cx="2753570" cy="2497481"/>
          </a:xfrm>
          <a:custGeom>
            <a:avLst/>
            <a:gdLst/>
            <a:ahLst/>
            <a:cxnLst/>
            <a:rect l="l" t="t" r="r" b="b"/>
            <a:pathLst>
              <a:path w="2753570" h="2497481">
                <a:moveTo>
                  <a:pt x="0" y="0"/>
                </a:moveTo>
                <a:lnTo>
                  <a:pt x="2753570" y="0"/>
                </a:lnTo>
                <a:lnTo>
                  <a:pt x="2753570" y="2497481"/>
                </a:lnTo>
                <a:lnTo>
                  <a:pt x="0" y="24974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28">
            <a:extLst>
              <a:ext uri="{FF2B5EF4-FFF2-40B4-BE49-F238E27FC236}">
                <a16:creationId xmlns:a16="http://schemas.microsoft.com/office/drawing/2014/main" id="{9F045E33-E41C-A955-6251-9CF8CC31D015}"/>
              </a:ext>
            </a:extLst>
          </p:cNvPr>
          <p:cNvSpPr/>
          <p:nvPr/>
        </p:nvSpPr>
        <p:spPr>
          <a:xfrm>
            <a:off x="16973916" y="2209512"/>
            <a:ext cx="1715648" cy="2205448"/>
          </a:xfrm>
          <a:custGeom>
            <a:avLst/>
            <a:gdLst/>
            <a:ahLst/>
            <a:cxnLst/>
            <a:rect l="l" t="t" r="r" b="b"/>
            <a:pathLst>
              <a:path w="1715648" h="2205448">
                <a:moveTo>
                  <a:pt x="0" y="0"/>
                </a:moveTo>
                <a:lnTo>
                  <a:pt x="1715649" y="0"/>
                </a:lnTo>
                <a:lnTo>
                  <a:pt x="1715649" y="2205449"/>
                </a:lnTo>
                <a:lnTo>
                  <a:pt x="0" y="22054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1">
            <a:extLst>
              <a:ext uri="{FF2B5EF4-FFF2-40B4-BE49-F238E27FC236}">
                <a16:creationId xmlns:a16="http://schemas.microsoft.com/office/drawing/2014/main" id="{7D6668ED-94BF-8A7F-5F75-9ECD18590BD2}"/>
              </a:ext>
            </a:extLst>
          </p:cNvPr>
          <p:cNvSpPr/>
          <p:nvPr/>
        </p:nvSpPr>
        <p:spPr>
          <a:xfrm>
            <a:off x="15303225" y="-268613"/>
            <a:ext cx="1327174" cy="1297313"/>
          </a:xfrm>
          <a:custGeom>
            <a:avLst/>
            <a:gdLst/>
            <a:ahLst/>
            <a:cxnLst/>
            <a:rect l="l" t="t" r="r" b="b"/>
            <a:pathLst>
              <a:path w="1327174" h="1297313">
                <a:moveTo>
                  <a:pt x="0" y="0"/>
                </a:moveTo>
                <a:lnTo>
                  <a:pt x="1327174" y="0"/>
                </a:lnTo>
                <a:lnTo>
                  <a:pt x="1327174" y="1297313"/>
                </a:lnTo>
                <a:lnTo>
                  <a:pt x="0" y="12973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3">
            <a:extLst>
              <a:ext uri="{FF2B5EF4-FFF2-40B4-BE49-F238E27FC236}">
                <a16:creationId xmlns:a16="http://schemas.microsoft.com/office/drawing/2014/main" id="{9BF205FF-1599-8BC8-04A4-5316D7675274}"/>
              </a:ext>
            </a:extLst>
          </p:cNvPr>
          <p:cNvSpPr/>
          <p:nvPr/>
        </p:nvSpPr>
        <p:spPr>
          <a:xfrm>
            <a:off x="17010559" y="5372100"/>
            <a:ext cx="1754727" cy="2284401"/>
          </a:xfrm>
          <a:custGeom>
            <a:avLst/>
            <a:gdLst/>
            <a:ahLst/>
            <a:cxnLst/>
            <a:rect l="l" t="t" r="r" b="b"/>
            <a:pathLst>
              <a:path w="1754727" h="2284401">
                <a:moveTo>
                  <a:pt x="0" y="0"/>
                </a:moveTo>
                <a:lnTo>
                  <a:pt x="1754728" y="0"/>
                </a:lnTo>
                <a:lnTo>
                  <a:pt x="1754728" y="2284401"/>
                </a:lnTo>
                <a:lnTo>
                  <a:pt x="0" y="22844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37" name="TextBox 12">
            <a:extLst>
              <a:ext uri="{FF2B5EF4-FFF2-40B4-BE49-F238E27FC236}">
                <a16:creationId xmlns:a16="http://schemas.microsoft.com/office/drawing/2014/main" id="{E0C0EC6E-1275-C05B-7BD0-25319D0D5C76}"/>
              </a:ext>
            </a:extLst>
          </p:cNvPr>
          <p:cNvSpPr txBox="1"/>
          <p:nvPr/>
        </p:nvSpPr>
        <p:spPr>
          <a:xfrm>
            <a:off x="15632540" y="9513618"/>
            <a:ext cx="301760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1A3272"/>
                </a:solidFill>
                <a:latin typeface="Glacial Indifference Bold"/>
              </a:rPr>
              <a:t>Read More &gt;&gt;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85071" y="2194056"/>
            <a:ext cx="6208056" cy="4808421"/>
          </a:xfrm>
          <a:custGeom>
            <a:avLst/>
            <a:gdLst/>
            <a:ahLst/>
            <a:cxnLst/>
            <a:rect l="l" t="t" r="r" b="b"/>
            <a:pathLst>
              <a:path w="6208056" h="4808421">
                <a:moveTo>
                  <a:pt x="0" y="0"/>
                </a:moveTo>
                <a:lnTo>
                  <a:pt x="6208056" y="0"/>
                </a:lnTo>
                <a:lnTo>
                  <a:pt x="6208056" y="4808421"/>
                </a:lnTo>
                <a:lnTo>
                  <a:pt x="0" y="48084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grpSp>
        <p:nvGrpSpPr>
          <p:cNvPr id="4" name="Group 4"/>
          <p:cNvGrpSpPr/>
          <p:nvPr/>
        </p:nvGrpSpPr>
        <p:grpSpPr>
          <a:xfrm>
            <a:off x="7780761" y="-811335"/>
            <a:ext cx="10656852" cy="11909670"/>
            <a:chOff x="0" y="0"/>
            <a:chExt cx="3887649" cy="43446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87649" cy="4344680"/>
            </a:xfrm>
            <a:custGeom>
              <a:avLst/>
              <a:gdLst/>
              <a:ahLst/>
              <a:cxnLst/>
              <a:rect l="l" t="t" r="r" b="b"/>
              <a:pathLst>
                <a:path w="3887649" h="4344680">
                  <a:moveTo>
                    <a:pt x="0" y="0"/>
                  </a:moveTo>
                  <a:lnTo>
                    <a:pt x="3887649" y="0"/>
                  </a:lnTo>
                  <a:lnTo>
                    <a:pt x="3887649" y="4344680"/>
                  </a:lnTo>
                  <a:lnTo>
                    <a:pt x="0" y="4344680"/>
                  </a:lnTo>
                  <a:close/>
                </a:path>
              </a:pathLst>
            </a:custGeom>
            <a:solidFill>
              <a:srgbClr val="5C73B2"/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838200" y="7532895"/>
            <a:ext cx="6391660" cy="111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dirty="0">
                <a:solidFill>
                  <a:srgbClr val="26459B"/>
                </a:solidFill>
                <a:latin typeface="League Spartan"/>
              </a:rPr>
              <a:t>ATRIBUT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875E857F-A8CB-C136-4C74-E8621924BB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057875"/>
              </p:ext>
            </p:extLst>
          </p:nvPr>
        </p:nvGraphicFramePr>
        <p:xfrm>
          <a:off x="8194287" y="990598"/>
          <a:ext cx="9829800" cy="9029702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760460">
                  <a:extLst>
                    <a:ext uri="{9D8B030D-6E8A-4147-A177-3AD203B41FA5}">
                      <a16:colId xmlns:a16="http://schemas.microsoft.com/office/drawing/2014/main" val="2515961485"/>
                    </a:ext>
                  </a:extLst>
                </a:gridCol>
                <a:gridCol w="7069340">
                  <a:extLst>
                    <a:ext uri="{9D8B030D-6E8A-4147-A177-3AD203B41FA5}">
                      <a16:colId xmlns:a16="http://schemas.microsoft.com/office/drawing/2014/main" val="2524193489"/>
                    </a:ext>
                  </a:extLst>
                </a:gridCol>
              </a:tblGrid>
              <a:tr h="3972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kern="0" dirty="0" err="1">
                          <a:effectLst/>
                        </a:rPr>
                        <a:t>Entitas</a:t>
                      </a:r>
                      <a:endParaRPr lang="en-ID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09" marR="5280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kern="0" dirty="0" err="1">
                          <a:effectLst/>
                        </a:rPr>
                        <a:t>Atribut</a:t>
                      </a:r>
                      <a:r>
                        <a:rPr lang="en-ID" sz="2000" kern="0" dirty="0">
                          <a:effectLst/>
                        </a:rPr>
                        <a:t>  yang </a:t>
                      </a:r>
                      <a:r>
                        <a:rPr lang="en-ID" sz="2000" kern="0" dirty="0" err="1">
                          <a:effectLst/>
                        </a:rPr>
                        <a:t>diperlukan</a:t>
                      </a:r>
                      <a:endParaRPr lang="en-ID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09" marR="5280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491935"/>
                  </a:ext>
                </a:extLst>
              </a:tr>
              <a:tr h="52717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kern="0" dirty="0">
                          <a:effectLst/>
                        </a:rPr>
                        <a:t>Film</a:t>
                      </a:r>
                      <a:endParaRPr lang="en-ID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09" marR="5280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kern="0">
                          <a:effectLst/>
                        </a:rPr>
                        <a:t>ID_Film, Judul_Film, Genre, Durasi, Tanggal_Rilis, Deskripsi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09" marR="5280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678357"/>
                  </a:ext>
                </a:extLst>
              </a:tr>
              <a:tr h="757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kern="0" dirty="0" err="1">
                          <a:effectLst/>
                        </a:rPr>
                        <a:t>Studio_Bioskop</a:t>
                      </a:r>
                      <a:endParaRPr lang="en-ID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09" marR="5280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kern="0">
                          <a:effectLst/>
                        </a:rPr>
                        <a:t>ID_Studio, Nama_Studio, Lokasi, Kapasitas_Studio, Jenis Layar (2D, 3D, IMAX)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09" marR="5280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338643"/>
                  </a:ext>
                </a:extLst>
              </a:tr>
              <a:tr h="52717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kern="0">
                          <a:effectLst/>
                        </a:rPr>
                        <a:t>Jadwal_Film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09" marR="5280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kern="0" dirty="0" err="1">
                          <a:effectLst/>
                        </a:rPr>
                        <a:t>ID_Jadwal</a:t>
                      </a:r>
                      <a:r>
                        <a:rPr lang="en-ID" sz="2000" kern="0" dirty="0">
                          <a:effectLst/>
                        </a:rPr>
                        <a:t>, </a:t>
                      </a:r>
                      <a:r>
                        <a:rPr lang="en-ID" sz="2000" kern="0" dirty="0" err="1">
                          <a:effectLst/>
                        </a:rPr>
                        <a:t>ID_Film</a:t>
                      </a:r>
                      <a:r>
                        <a:rPr lang="en-ID" sz="2000" kern="0" dirty="0">
                          <a:effectLst/>
                        </a:rPr>
                        <a:t>, </a:t>
                      </a:r>
                      <a:r>
                        <a:rPr lang="en-ID" sz="2000" kern="0" dirty="0" err="1">
                          <a:effectLst/>
                        </a:rPr>
                        <a:t>ID_Studio</a:t>
                      </a:r>
                      <a:r>
                        <a:rPr lang="en-ID" sz="2000" kern="0" dirty="0">
                          <a:effectLst/>
                        </a:rPr>
                        <a:t>, </a:t>
                      </a:r>
                      <a:r>
                        <a:rPr lang="en-ID" sz="2000" kern="0" dirty="0" err="1">
                          <a:effectLst/>
                        </a:rPr>
                        <a:t>Tanggal_Tayang</a:t>
                      </a:r>
                      <a:r>
                        <a:rPr lang="en-ID" sz="2000" kern="0" dirty="0">
                          <a:effectLst/>
                        </a:rPr>
                        <a:t>, </a:t>
                      </a:r>
                      <a:r>
                        <a:rPr lang="en-ID" sz="2000" kern="0" dirty="0" err="1">
                          <a:effectLst/>
                        </a:rPr>
                        <a:t>Jam_Tayang</a:t>
                      </a:r>
                      <a:endParaRPr lang="en-ID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09" marR="5280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826854"/>
                  </a:ext>
                </a:extLst>
              </a:tr>
              <a:tr h="81293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kern="0">
                          <a:effectLst/>
                        </a:rPr>
                        <a:t>Pemesanan_Tiket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09" marR="5280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kern="0" dirty="0" err="1">
                          <a:effectLst/>
                        </a:rPr>
                        <a:t>ID_Pemesanan</a:t>
                      </a:r>
                      <a:r>
                        <a:rPr lang="en-ID" sz="2000" kern="0" dirty="0">
                          <a:effectLst/>
                        </a:rPr>
                        <a:t>, </a:t>
                      </a:r>
                      <a:r>
                        <a:rPr lang="en-ID" sz="2000" kern="0" dirty="0" err="1">
                          <a:effectLst/>
                        </a:rPr>
                        <a:t>ID_Jadwal</a:t>
                      </a:r>
                      <a:r>
                        <a:rPr lang="en-ID" sz="2000" kern="0" dirty="0">
                          <a:effectLst/>
                        </a:rPr>
                        <a:t>, </a:t>
                      </a:r>
                      <a:r>
                        <a:rPr lang="en-ID" sz="2000" kern="0" dirty="0" err="1">
                          <a:effectLst/>
                        </a:rPr>
                        <a:t>Jumlah_Tiket</a:t>
                      </a:r>
                      <a:r>
                        <a:rPr lang="en-ID" sz="2000" kern="0" dirty="0">
                          <a:effectLst/>
                        </a:rPr>
                        <a:t>, </a:t>
                      </a:r>
                      <a:r>
                        <a:rPr lang="en-ID" sz="2000" kern="0" dirty="0" err="1">
                          <a:effectLst/>
                        </a:rPr>
                        <a:t>Total_Harga</a:t>
                      </a:r>
                      <a:r>
                        <a:rPr lang="en-ID" sz="2000" kern="0" dirty="0">
                          <a:effectLst/>
                        </a:rPr>
                        <a:t>, </a:t>
                      </a:r>
                      <a:r>
                        <a:rPr lang="en-ID" sz="2000" kern="0" dirty="0" err="1">
                          <a:effectLst/>
                        </a:rPr>
                        <a:t>Tanggal_Pemesanan</a:t>
                      </a:r>
                      <a:r>
                        <a:rPr lang="en-ID" sz="2000" kern="0" dirty="0">
                          <a:effectLst/>
                        </a:rPr>
                        <a:t>, </a:t>
                      </a:r>
                      <a:r>
                        <a:rPr lang="en-ID" sz="2000" kern="0" dirty="0" err="1">
                          <a:effectLst/>
                        </a:rPr>
                        <a:t>Metode_Pembayaran</a:t>
                      </a:r>
                      <a:endParaRPr lang="en-ID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09" marR="5280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647552"/>
                  </a:ext>
                </a:extLst>
              </a:tr>
              <a:tr h="757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kern="0">
                          <a:effectLst/>
                        </a:rPr>
                        <a:t>Pelanggan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09" marR="5280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kern="0" dirty="0" err="1">
                          <a:effectLst/>
                        </a:rPr>
                        <a:t>ID_Pelanggan</a:t>
                      </a:r>
                      <a:r>
                        <a:rPr lang="en-ID" sz="2000" kern="0" dirty="0">
                          <a:effectLst/>
                        </a:rPr>
                        <a:t>, </a:t>
                      </a:r>
                      <a:r>
                        <a:rPr lang="en-ID" sz="2000" kern="0" dirty="0" err="1">
                          <a:effectLst/>
                        </a:rPr>
                        <a:t>Nama_Pelanggan</a:t>
                      </a:r>
                      <a:r>
                        <a:rPr lang="en-ID" sz="2000" kern="0" dirty="0">
                          <a:effectLst/>
                        </a:rPr>
                        <a:t>, </a:t>
                      </a:r>
                      <a:r>
                        <a:rPr lang="en-ID" sz="2000" kern="0" dirty="0" err="1">
                          <a:effectLst/>
                        </a:rPr>
                        <a:t>Nomor_Telepon</a:t>
                      </a:r>
                      <a:r>
                        <a:rPr lang="en-ID" sz="2000" kern="0" dirty="0">
                          <a:effectLst/>
                        </a:rPr>
                        <a:t>, Email, </a:t>
                      </a:r>
                      <a:r>
                        <a:rPr lang="en-ID" sz="2000" kern="0" dirty="0" err="1">
                          <a:effectLst/>
                        </a:rPr>
                        <a:t>Riwayat_Pemesanan</a:t>
                      </a:r>
                      <a:endParaRPr lang="en-ID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09" marR="5280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004057"/>
                  </a:ext>
                </a:extLst>
              </a:tr>
              <a:tr h="757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kern="0">
                          <a:effectLst/>
                        </a:rPr>
                        <a:t>Tiket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09" marR="5280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kern="0" dirty="0" err="1">
                          <a:effectLst/>
                        </a:rPr>
                        <a:t>ID_Tiket</a:t>
                      </a:r>
                      <a:r>
                        <a:rPr lang="en-ID" sz="2000" kern="0" dirty="0">
                          <a:effectLst/>
                        </a:rPr>
                        <a:t>, </a:t>
                      </a:r>
                      <a:r>
                        <a:rPr lang="en-ID" sz="2000" kern="0" dirty="0" err="1">
                          <a:effectLst/>
                        </a:rPr>
                        <a:t>ID_Pemesanan</a:t>
                      </a:r>
                      <a:r>
                        <a:rPr lang="en-ID" sz="2000" kern="0" dirty="0">
                          <a:effectLst/>
                        </a:rPr>
                        <a:t>, </a:t>
                      </a:r>
                      <a:r>
                        <a:rPr lang="en-ID" sz="2000" kern="0" dirty="0" err="1">
                          <a:effectLst/>
                        </a:rPr>
                        <a:t>Nomor_Kursi</a:t>
                      </a:r>
                      <a:r>
                        <a:rPr lang="en-ID" sz="2000" kern="0" dirty="0">
                          <a:effectLst/>
                        </a:rPr>
                        <a:t>, </a:t>
                      </a:r>
                      <a:r>
                        <a:rPr lang="en-ID" sz="2000" kern="0" dirty="0" err="1">
                          <a:effectLst/>
                        </a:rPr>
                        <a:t>Status_Tiket</a:t>
                      </a:r>
                      <a:r>
                        <a:rPr lang="en-ID" sz="2000" kern="0" dirty="0">
                          <a:effectLst/>
                        </a:rPr>
                        <a:t> (</a:t>
                      </a:r>
                      <a:r>
                        <a:rPr lang="en-ID" sz="2000" kern="0" dirty="0" err="1">
                          <a:effectLst/>
                        </a:rPr>
                        <a:t>diproses</a:t>
                      </a:r>
                      <a:r>
                        <a:rPr lang="en-ID" sz="2000" kern="0" dirty="0">
                          <a:effectLst/>
                        </a:rPr>
                        <a:t>, </a:t>
                      </a:r>
                      <a:r>
                        <a:rPr lang="en-ID" sz="2000" kern="0" dirty="0" err="1">
                          <a:effectLst/>
                        </a:rPr>
                        <a:t>digunakan</a:t>
                      </a:r>
                      <a:r>
                        <a:rPr lang="en-ID" sz="2000" kern="0" dirty="0">
                          <a:effectLst/>
                        </a:rPr>
                        <a:t>, </a:t>
                      </a:r>
                      <a:r>
                        <a:rPr lang="en-ID" sz="2000" kern="0" dirty="0" err="1">
                          <a:effectLst/>
                        </a:rPr>
                        <a:t>dibatalkan</a:t>
                      </a:r>
                      <a:r>
                        <a:rPr lang="en-ID" sz="2000" kern="0" dirty="0">
                          <a:effectLst/>
                        </a:rPr>
                        <a:t>)</a:t>
                      </a:r>
                      <a:endParaRPr lang="en-ID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09" marR="5280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021782"/>
                  </a:ext>
                </a:extLst>
              </a:tr>
              <a:tr h="52717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kern="0">
                          <a:effectLst/>
                        </a:rPr>
                        <a:t>Pegawai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09" marR="5280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kern="0" dirty="0" err="1">
                          <a:effectLst/>
                        </a:rPr>
                        <a:t>ID_Pegawai</a:t>
                      </a:r>
                      <a:r>
                        <a:rPr lang="en-ID" sz="2000" kern="0" dirty="0">
                          <a:effectLst/>
                        </a:rPr>
                        <a:t>, </a:t>
                      </a:r>
                      <a:r>
                        <a:rPr lang="en-ID" sz="2000" kern="0" dirty="0" err="1">
                          <a:effectLst/>
                        </a:rPr>
                        <a:t>Nama_Pegawai</a:t>
                      </a:r>
                      <a:r>
                        <a:rPr lang="en-ID" sz="2000" kern="0" dirty="0">
                          <a:effectLst/>
                        </a:rPr>
                        <a:t>, </a:t>
                      </a:r>
                      <a:r>
                        <a:rPr lang="en-ID" sz="2000" kern="0" dirty="0" err="1">
                          <a:effectLst/>
                        </a:rPr>
                        <a:t>Jabatan</a:t>
                      </a:r>
                      <a:r>
                        <a:rPr lang="en-ID" sz="2000" kern="0" dirty="0">
                          <a:effectLst/>
                        </a:rPr>
                        <a:t>, </a:t>
                      </a:r>
                      <a:r>
                        <a:rPr lang="en-ID" sz="2000" kern="0" dirty="0" err="1">
                          <a:effectLst/>
                        </a:rPr>
                        <a:t>Gaji</a:t>
                      </a:r>
                      <a:r>
                        <a:rPr lang="en-ID" sz="2000" kern="0" dirty="0">
                          <a:effectLst/>
                        </a:rPr>
                        <a:t>, </a:t>
                      </a:r>
                      <a:r>
                        <a:rPr lang="en-ID" sz="2000" kern="0" dirty="0" err="1">
                          <a:effectLst/>
                        </a:rPr>
                        <a:t>Nomor_Telepon</a:t>
                      </a:r>
                      <a:r>
                        <a:rPr lang="en-ID" sz="2000" kern="0" dirty="0">
                          <a:effectLst/>
                        </a:rPr>
                        <a:t>, Email</a:t>
                      </a:r>
                      <a:endParaRPr lang="en-ID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09" marR="5280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5581234"/>
                  </a:ext>
                </a:extLst>
              </a:tr>
              <a:tr h="81293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kern="0">
                          <a:effectLst/>
                        </a:rPr>
                        <a:t>Promosi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09" marR="5280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kern="0" dirty="0" err="1">
                          <a:effectLst/>
                        </a:rPr>
                        <a:t>ID_Promosi</a:t>
                      </a:r>
                      <a:r>
                        <a:rPr lang="en-ID" sz="2000" kern="0" dirty="0">
                          <a:effectLst/>
                        </a:rPr>
                        <a:t>, </a:t>
                      </a:r>
                      <a:r>
                        <a:rPr lang="en-ID" sz="2000" kern="0" dirty="0" err="1">
                          <a:effectLst/>
                        </a:rPr>
                        <a:t>Jenis_Promosi</a:t>
                      </a:r>
                      <a:r>
                        <a:rPr lang="en-ID" sz="2000" kern="0" dirty="0">
                          <a:effectLst/>
                        </a:rPr>
                        <a:t> (</a:t>
                      </a:r>
                      <a:r>
                        <a:rPr lang="en-ID" sz="2000" kern="0" dirty="0" err="1">
                          <a:effectLst/>
                        </a:rPr>
                        <a:t>diskon</a:t>
                      </a:r>
                      <a:r>
                        <a:rPr lang="en-ID" sz="2000" kern="0" dirty="0">
                          <a:effectLst/>
                        </a:rPr>
                        <a:t>, </a:t>
                      </a:r>
                      <a:r>
                        <a:rPr lang="en-ID" sz="2000" kern="0" dirty="0" err="1">
                          <a:effectLst/>
                        </a:rPr>
                        <a:t>paket</a:t>
                      </a:r>
                      <a:r>
                        <a:rPr lang="en-ID" sz="2000" kern="0" dirty="0">
                          <a:effectLst/>
                        </a:rPr>
                        <a:t> bundling, voucher), </a:t>
                      </a:r>
                      <a:r>
                        <a:rPr lang="en-ID" sz="2000" kern="0" dirty="0" err="1">
                          <a:effectLst/>
                        </a:rPr>
                        <a:t>Deskripsi_Promosi</a:t>
                      </a:r>
                      <a:r>
                        <a:rPr lang="en-ID" sz="2000" kern="0" dirty="0">
                          <a:effectLst/>
                        </a:rPr>
                        <a:t>, </a:t>
                      </a:r>
                      <a:r>
                        <a:rPr lang="en-ID" sz="2000" kern="0" dirty="0" err="1">
                          <a:effectLst/>
                        </a:rPr>
                        <a:t>Tanggal_Berlaku</a:t>
                      </a:r>
                      <a:r>
                        <a:rPr lang="en-ID" sz="2000" kern="0" dirty="0">
                          <a:effectLst/>
                        </a:rPr>
                        <a:t>, </a:t>
                      </a:r>
                      <a:r>
                        <a:rPr lang="en-ID" sz="2000" kern="0" dirty="0" err="1">
                          <a:effectLst/>
                        </a:rPr>
                        <a:t>Syarat</a:t>
                      </a:r>
                      <a:r>
                        <a:rPr lang="en-ID" sz="2000" kern="0" dirty="0">
                          <a:effectLst/>
                        </a:rPr>
                        <a:t> dan </a:t>
                      </a:r>
                      <a:r>
                        <a:rPr lang="en-ID" sz="2000" kern="0" dirty="0" err="1">
                          <a:effectLst/>
                        </a:rPr>
                        <a:t>Ketentuan</a:t>
                      </a:r>
                      <a:endParaRPr lang="en-ID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09" marR="5280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713940"/>
                  </a:ext>
                </a:extLst>
              </a:tr>
              <a:tr h="105517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kern="0">
                          <a:effectLst/>
                        </a:rPr>
                        <a:t>Laporan_Penjualan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09" marR="5280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kern="0" dirty="0" err="1">
                          <a:effectLst/>
                        </a:rPr>
                        <a:t>ID_Laporan</a:t>
                      </a:r>
                      <a:r>
                        <a:rPr lang="en-ID" sz="2000" kern="0" dirty="0">
                          <a:effectLst/>
                        </a:rPr>
                        <a:t>, </a:t>
                      </a:r>
                      <a:r>
                        <a:rPr lang="en-ID" sz="2000" kern="0" dirty="0" err="1">
                          <a:effectLst/>
                        </a:rPr>
                        <a:t>Tanggal_Pembuatan</a:t>
                      </a:r>
                      <a:r>
                        <a:rPr lang="en-ID" sz="2000" kern="0" dirty="0">
                          <a:effectLst/>
                        </a:rPr>
                        <a:t>, </a:t>
                      </a:r>
                      <a:r>
                        <a:rPr lang="en-ID" sz="2000" kern="0" dirty="0" err="1">
                          <a:effectLst/>
                        </a:rPr>
                        <a:t>Total_Penjualan_Harian</a:t>
                      </a:r>
                      <a:r>
                        <a:rPr lang="en-ID" sz="2000" kern="0" dirty="0">
                          <a:effectLst/>
                        </a:rPr>
                        <a:t>, </a:t>
                      </a:r>
                      <a:r>
                        <a:rPr lang="en-ID" sz="2000" kern="0" dirty="0" err="1">
                          <a:effectLst/>
                        </a:rPr>
                        <a:t>Rincian_Penjualan_per_Jadwal</a:t>
                      </a:r>
                      <a:r>
                        <a:rPr lang="en-ID" sz="2000" kern="0" dirty="0">
                          <a:effectLst/>
                        </a:rPr>
                        <a:t> Film, </a:t>
                      </a:r>
                      <a:r>
                        <a:rPr lang="en-ID" sz="2000" kern="0" dirty="0" err="1">
                          <a:effectLst/>
                        </a:rPr>
                        <a:t>Analisis_Performa_Penjualan</a:t>
                      </a:r>
                      <a:endParaRPr lang="en-ID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09" marR="5280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584685"/>
                  </a:ext>
                </a:extLst>
              </a:tr>
              <a:tr h="52717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kern="0">
                          <a:effectLst/>
                        </a:rPr>
                        <a:t>Rating_Film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09" marR="5280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kern="0" dirty="0" err="1">
                          <a:effectLst/>
                        </a:rPr>
                        <a:t>ID_Rating</a:t>
                      </a:r>
                      <a:r>
                        <a:rPr lang="en-ID" sz="2000" kern="0" dirty="0">
                          <a:effectLst/>
                        </a:rPr>
                        <a:t>, </a:t>
                      </a:r>
                      <a:r>
                        <a:rPr lang="en-ID" sz="2000" kern="0" dirty="0" err="1">
                          <a:effectLst/>
                        </a:rPr>
                        <a:t>ID_Film</a:t>
                      </a:r>
                      <a:r>
                        <a:rPr lang="en-ID" sz="2000" kern="0" dirty="0">
                          <a:effectLst/>
                        </a:rPr>
                        <a:t>, </a:t>
                      </a:r>
                      <a:r>
                        <a:rPr lang="en-ID" sz="2000" kern="0" dirty="0" err="1">
                          <a:effectLst/>
                        </a:rPr>
                        <a:t>Nilai_Rating</a:t>
                      </a:r>
                      <a:r>
                        <a:rPr lang="en-ID" sz="2000" kern="0" dirty="0">
                          <a:effectLst/>
                        </a:rPr>
                        <a:t>, </a:t>
                      </a:r>
                      <a:r>
                        <a:rPr lang="en-ID" sz="2000" kern="0" dirty="0" err="1">
                          <a:effectLst/>
                        </a:rPr>
                        <a:t>Ulasan</a:t>
                      </a:r>
                      <a:r>
                        <a:rPr lang="en-ID" sz="2000" kern="0" dirty="0">
                          <a:effectLst/>
                        </a:rPr>
                        <a:t>, </a:t>
                      </a:r>
                      <a:r>
                        <a:rPr lang="en-ID" sz="2000" kern="0" dirty="0" err="1">
                          <a:effectLst/>
                        </a:rPr>
                        <a:t>Tanggal_Rating</a:t>
                      </a:r>
                      <a:endParaRPr lang="en-ID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09" marR="5280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033849"/>
                  </a:ext>
                </a:extLst>
              </a:tr>
              <a:tr h="757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kern="0">
                          <a:effectLst/>
                        </a:rPr>
                        <a:t>Perizinan_Film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09" marR="5280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kern="0" dirty="0" err="1">
                          <a:effectLst/>
                        </a:rPr>
                        <a:t>ID_Perizinan</a:t>
                      </a:r>
                      <a:r>
                        <a:rPr lang="en-ID" sz="2000" kern="0" dirty="0">
                          <a:effectLst/>
                        </a:rPr>
                        <a:t>, </a:t>
                      </a:r>
                      <a:r>
                        <a:rPr lang="en-ID" sz="2000" kern="0" dirty="0" err="1">
                          <a:effectLst/>
                        </a:rPr>
                        <a:t>ID_Film</a:t>
                      </a:r>
                      <a:r>
                        <a:rPr lang="en-ID" sz="2000" kern="0" dirty="0">
                          <a:effectLst/>
                        </a:rPr>
                        <a:t>, </a:t>
                      </a:r>
                      <a:r>
                        <a:rPr lang="en-ID" sz="2000" kern="0" dirty="0" err="1">
                          <a:effectLst/>
                        </a:rPr>
                        <a:t>Tanggal_Perizinan</a:t>
                      </a:r>
                      <a:r>
                        <a:rPr lang="en-ID" sz="2000" kern="0" dirty="0">
                          <a:effectLst/>
                        </a:rPr>
                        <a:t>, </a:t>
                      </a:r>
                      <a:r>
                        <a:rPr lang="en-ID" sz="2000" kern="0" dirty="0" err="1">
                          <a:effectLst/>
                        </a:rPr>
                        <a:t>Status_Perizinan</a:t>
                      </a:r>
                      <a:r>
                        <a:rPr lang="en-ID" sz="2000" kern="0" dirty="0">
                          <a:effectLst/>
                        </a:rPr>
                        <a:t>, </a:t>
                      </a:r>
                      <a:r>
                        <a:rPr lang="en-ID" sz="2000" kern="0" dirty="0" err="1">
                          <a:effectLst/>
                        </a:rPr>
                        <a:t>Catatan_Perizinan</a:t>
                      </a:r>
                      <a:endParaRPr lang="en-ID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09" marR="5280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290651"/>
                  </a:ext>
                </a:extLst>
              </a:tr>
              <a:tr h="81293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kern="0">
                          <a:effectLst/>
                        </a:rPr>
                        <a:t>Keamanan Bioskop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09" marR="5280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kern="0" dirty="0" err="1">
                          <a:effectLst/>
                        </a:rPr>
                        <a:t>ID_Keamanan</a:t>
                      </a:r>
                      <a:r>
                        <a:rPr lang="en-ID" sz="2000" kern="0" dirty="0">
                          <a:effectLst/>
                        </a:rPr>
                        <a:t>, </a:t>
                      </a:r>
                      <a:r>
                        <a:rPr lang="en-ID" sz="2000" kern="0" dirty="0" err="1">
                          <a:effectLst/>
                        </a:rPr>
                        <a:t>Jenis_Keamanan</a:t>
                      </a:r>
                      <a:r>
                        <a:rPr lang="en-ID" sz="2000" kern="0" dirty="0">
                          <a:effectLst/>
                        </a:rPr>
                        <a:t> (CCTV, </a:t>
                      </a:r>
                      <a:r>
                        <a:rPr lang="en-ID" sz="2000" kern="0" dirty="0" err="1">
                          <a:effectLst/>
                        </a:rPr>
                        <a:t>petugas</a:t>
                      </a:r>
                      <a:r>
                        <a:rPr lang="en-ID" sz="2000" kern="0" dirty="0">
                          <a:effectLst/>
                        </a:rPr>
                        <a:t> </a:t>
                      </a:r>
                      <a:r>
                        <a:rPr lang="en-ID" sz="2000" kern="0" dirty="0" err="1">
                          <a:effectLst/>
                        </a:rPr>
                        <a:t>keamanan</a:t>
                      </a:r>
                      <a:r>
                        <a:rPr lang="en-ID" sz="2000" kern="0" dirty="0">
                          <a:effectLst/>
                        </a:rPr>
                        <a:t>), </a:t>
                      </a:r>
                      <a:r>
                        <a:rPr lang="en-ID" sz="2000" kern="0" dirty="0" err="1">
                          <a:effectLst/>
                        </a:rPr>
                        <a:t>Deskripsi_Keamanan</a:t>
                      </a:r>
                      <a:r>
                        <a:rPr lang="en-ID" sz="2000" kern="0" dirty="0">
                          <a:effectLst/>
                        </a:rPr>
                        <a:t>, </a:t>
                      </a:r>
                      <a:r>
                        <a:rPr lang="en-ID" sz="2000" kern="0" dirty="0" err="1">
                          <a:effectLst/>
                        </a:rPr>
                        <a:t>Lokasi_Penempatan</a:t>
                      </a:r>
                      <a:r>
                        <a:rPr lang="en-ID" sz="2000" kern="0" dirty="0">
                          <a:effectLst/>
                        </a:rPr>
                        <a:t>, </a:t>
                      </a:r>
                      <a:r>
                        <a:rPr lang="en-ID" sz="2000" kern="0" dirty="0" err="1">
                          <a:effectLst/>
                        </a:rPr>
                        <a:t>Tanggal_Pemasangan</a:t>
                      </a:r>
                      <a:endParaRPr lang="en-ID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09" marR="5280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570865"/>
                  </a:ext>
                </a:extLst>
              </a:tr>
            </a:tbl>
          </a:graphicData>
        </a:graphic>
      </p:graphicFrame>
      <p:sp>
        <p:nvSpPr>
          <p:cNvPr id="36" name="TextBox 12">
            <a:extLst>
              <a:ext uri="{FF2B5EF4-FFF2-40B4-BE49-F238E27FC236}">
                <a16:creationId xmlns:a16="http://schemas.microsoft.com/office/drawing/2014/main" id="{3737E1F4-CEE0-C0E9-B3A8-47BDDD01AA8C}"/>
              </a:ext>
            </a:extLst>
          </p:cNvPr>
          <p:cNvSpPr txBox="1"/>
          <p:nvPr/>
        </p:nvSpPr>
        <p:spPr>
          <a:xfrm>
            <a:off x="287104" y="9496425"/>
            <a:ext cx="301760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1A3272"/>
                </a:solidFill>
                <a:latin typeface="Glacial Indifference Bold"/>
              </a:rPr>
              <a:t>Read More &gt;&gt;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225929" y="5069952"/>
            <a:ext cx="5866863" cy="3474410"/>
          </a:xfrm>
          <a:custGeom>
            <a:avLst/>
            <a:gdLst/>
            <a:ahLst/>
            <a:cxnLst/>
            <a:rect l="l" t="t" r="r" b="b"/>
            <a:pathLst>
              <a:path w="6507290" h="3845217">
                <a:moveTo>
                  <a:pt x="0" y="0"/>
                </a:moveTo>
                <a:lnTo>
                  <a:pt x="6507290" y="0"/>
                </a:lnTo>
                <a:lnTo>
                  <a:pt x="6507290" y="3845216"/>
                </a:lnTo>
                <a:lnTo>
                  <a:pt x="0" y="38452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834461">
            <a:off x="12242553" y="-1031693"/>
            <a:ext cx="7315200" cy="3694176"/>
          </a:xfrm>
          <a:custGeom>
            <a:avLst/>
            <a:gdLst/>
            <a:ahLst/>
            <a:cxnLst/>
            <a:rect l="l" t="t" r="r" b="b"/>
            <a:pathLst>
              <a:path w="7315200" h="3694176">
                <a:moveTo>
                  <a:pt x="0" y="0"/>
                </a:moveTo>
                <a:lnTo>
                  <a:pt x="7315200" y="0"/>
                </a:lnTo>
                <a:lnTo>
                  <a:pt x="7315200" y="3694176"/>
                </a:lnTo>
                <a:lnTo>
                  <a:pt x="0" y="36941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574853">
            <a:off x="12673015" y="509590"/>
            <a:ext cx="2466096" cy="2466096"/>
          </a:xfrm>
          <a:custGeom>
            <a:avLst/>
            <a:gdLst/>
            <a:ahLst/>
            <a:cxnLst/>
            <a:rect l="l" t="t" r="r" b="b"/>
            <a:pathLst>
              <a:path w="2466096" h="2466096">
                <a:moveTo>
                  <a:pt x="0" y="0"/>
                </a:moveTo>
                <a:lnTo>
                  <a:pt x="2466096" y="0"/>
                </a:lnTo>
                <a:lnTo>
                  <a:pt x="2466096" y="2466096"/>
                </a:lnTo>
                <a:lnTo>
                  <a:pt x="0" y="24660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478202" y="1742638"/>
            <a:ext cx="1421951" cy="1421951"/>
          </a:xfrm>
          <a:custGeom>
            <a:avLst/>
            <a:gdLst/>
            <a:ahLst/>
            <a:cxnLst/>
            <a:rect l="l" t="t" r="r" b="b"/>
            <a:pathLst>
              <a:path w="1421951" h="1421951">
                <a:moveTo>
                  <a:pt x="0" y="0"/>
                </a:moveTo>
                <a:lnTo>
                  <a:pt x="1421951" y="0"/>
                </a:lnTo>
                <a:lnTo>
                  <a:pt x="1421951" y="1421951"/>
                </a:lnTo>
                <a:lnTo>
                  <a:pt x="0" y="14219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45376" y="904875"/>
            <a:ext cx="9898660" cy="111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 dirty="0" err="1">
                <a:solidFill>
                  <a:srgbClr val="26459B"/>
                </a:solidFill>
                <a:latin typeface="League Spartan"/>
              </a:rPr>
              <a:t>Relasi</a:t>
            </a:r>
            <a:r>
              <a:rPr lang="en-US" sz="6399" dirty="0">
                <a:solidFill>
                  <a:srgbClr val="26459B"/>
                </a:solidFill>
                <a:latin typeface="League Spartan"/>
              </a:rPr>
              <a:t> </a:t>
            </a:r>
            <a:r>
              <a:rPr lang="en-US" sz="6399" dirty="0" err="1">
                <a:solidFill>
                  <a:srgbClr val="26459B"/>
                </a:solidFill>
                <a:latin typeface="League Spartan"/>
              </a:rPr>
              <a:t>Antar</a:t>
            </a:r>
            <a:r>
              <a:rPr lang="en-US" sz="6399" dirty="0">
                <a:solidFill>
                  <a:srgbClr val="26459B"/>
                </a:solidFill>
                <a:latin typeface="League Spartan"/>
              </a:rPr>
              <a:t> </a:t>
            </a:r>
            <a:r>
              <a:rPr lang="en-US" sz="6399" dirty="0" err="1">
                <a:solidFill>
                  <a:srgbClr val="26459B"/>
                </a:solidFill>
                <a:latin typeface="League Spartan"/>
              </a:rPr>
              <a:t>Entitas</a:t>
            </a:r>
            <a:r>
              <a:rPr lang="en-US" sz="6399" dirty="0">
                <a:solidFill>
                  <a:srgbClr val="26459B"/>
                </a:solidFill>
                <a:latin typeface="League Spartan"/>
              </a:rPr>
              <a:t> 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F647D23-2BD9-EA4A-C81D-36C7B08D1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887301"/>
              </p:ext>
            </p:extLst>
          </p:nvPr>
        </p:nvGraphicFramePr>
        <p:xfrm>
          <a:off x="355554" y="2412770"/>
          <a:ext cx="11734801" cy="7421855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153650">
                  <a:extLst>
                    <a:ext uri="{9D8B030D-6E8A-4147-A177-3AD203B41FA5}">
                      <a16:colId xmlns:a16="http://schemas.microsoft.com/office/drawing/2014/main" val="2973395591"/>
                    </a:ext>
                  </a:extLst>
                </a:gridCol>
                <a:gridCol w="2369689">
                  <a:extLst>
                    <a:ext uri="{9D8B030D-6E8A-4147-A177-3AD203B41FA5}">
                      <a16:colId xmlns:a16="http://schemas.microsoft.com/office/drawing/2014/main" val="804938600"/>
                    </a:ext>
                  </a:extLst>
                </a:gridCol>
                <a:gridCol w="1836340">
                  <a:extLst>
                    <a:ext uri="{9D8B030D-6E8A-4147-A177-3AD203B41FA5}">
                      <a16:colId xmlns:a16="http://schemas.microsoft.com/office/drawing/2014/main" val="3069484570"/>
                    </a:ext>
                  </a:extLst>
                </a:gridCol>
                <a:gridCol w="1211851">
                  <a:extLst>
                    <a:ext uri="{9D8B030D-6E8A-4147-A177-3AD203B41FA5}">
                      <a16:colId xmlns:a16="http://schemas.microsoft.com/office/drawing/2014/main" val="4118670556"/>
                    </a:ext>
                  </a:extLst>
                </a:gridCol>
                <a:gridCol w="4163271">
                  <a:extLst>
                    <a:ext uri="{9D8B030D-6E8A-4147-A177-3AD203B41FA5}">
                      <a16:colId xmlns:a16="http://schemas.microsoft.com/office/drawing/2014/main" val="1987239004"/>
                    </a:ext>
                  </a:extLst>
                </a:gridCol>
              </a:tblGrid>
              <a:tr h="325704">
                <a:tc gridSpan="2">
                  <a:txBody>
                    <a:bodyPr/>
                    <a:lstStyle/>
                    <a:p>
                      <a:pPr marL="180340" algn="ctr">
                        <a:lnSpc>
                          <a:spcPct val="107000"/>
                        </a:lnSpc>
                      </a:pPr>
                      <a:r>
                        <a:rPr lang="en-ID" sz="1800" b="1" kern="100" dirty="0" err="1">
                          <a:solidFill>
                            <a:schemeClr val="bg1"/>
                          </a:solidFill>
                          <a:effectLst/>
                        </a:rPr>
                        <a:t>Entitas</a:t>
                      </a:r>
                      <a:r>
                        <a:rPr lang="en-ID" sz="1800" b="1" kern="100" dirty="0">
                          <a:solidFill>
                            <a:schemeClr val="bg1"/>
                          </a:solidFill>
                          <a:effectLst/>
                        </a:rPr>
                        <a:t> Yang </a:t>
                      </a:r>
                      <a:r>
                        <a:rPr lang="en-ID" sz="1800" b="1" kern="100" dirty="0" err="1">
                          <a:solidFill>
                            <a:schemeClr val="bg1"/>
                          </a:solidFill>
                          <a:effectLst/>
                        </a:rPr>
                        <a:t>Berhubungan</a:t>
                      </a:r>
                      <a:endParaRPr lang="en-ID" sz="1800" b="1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180340" algn="ctr">
                        <a:lnSpc>
                          <a:spcPct val="107000"/>
                        </a:lnSpc>
                      </a:pPr>
                      <a:r>
                        <a:rPr lang="en-ID" sz="1800" b="1" kern="100" dirty="0">
                          <a:solidFill>
                            <a:schemeClr val="bg1"/>
                          </a:solidFill>
                          <a:effectLst/>
                        </a:rPr>
                        <a:t>Nama </a:t>
                      </a:r>
                      <a:r>
                        <a:rPr lang="en-ID" sz="1800" b="1" kern="100" dirty="0" err="1">
                          <a:solidFill>
                            <a:schemeClr val="bg1"/>
                          </a:solidFill>
                          <a:effectLst/>
                        </a:rPr>
                        <a:t>Relasi</a:t>
                      </a:r>
                      <a:endParaRPr lang="en-ID" sz="1800" b="1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80340" algn="ctr">
                        <a:lnSpc>
                          <a:spcPct val="107000"/>
                        </a:lnSpc>
                      </a:pPr>
                      <a:r>
                        <a:rPr lang="en-ID" sz="1800" b="1" kern="100" dirty="0" err="1">
                          <a:solidFill>
                            <a:schemeClr val="bg1"/>
                          </a:solidFill>
                          <a:effectLst/>
                        </a:rPr>
                        <a:t>Jenis</a:t>
                      </a:r>
                      <a:r>
                        <a:rPr lang="en-ID" sz="1800" b="1" kern="1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ID" sz="1800" b="1" kern="100" dirty="0" err="1">
                          <a:solidFill>
                            <a:schemeClr val="bg1"/>
                          </a:solidFill>
                          <a:effectLst/>
                        </a:rPr>
                        <a:t>Relasi</a:t>
                      </a:r>
                      <a:endParaRPr lang="en-ID" sz="1800" b="1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8034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kern="100" dirty="0" err="1">
                          <a:solidFill>
                            <a:schemeClr val="bg1"/>
                          </a:solidFill>
                          <a:effectLst/>
                        </a:rPr>
                        <a:t>Representasi</a:t>
                      </a:r>
                      <a:endParaRPr lang="en-ID" sz="1800" b="1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683641"/>
                  </a:ext>
                </a:extLst>
              </a:tr>
              <a:tr h="340785">
                <a:tc>
                  <a:txBody>
                    <a:bodyPr/>
                    <a:lstStyle/>
                    <a:p>
                      <a:pPr marL="180340" algn="ctr">
                        <a:lnSpc>
                          <a:spcPct val="107000"/>
                        </a:lnSpc>
                      </a:pPr>
                      <a:r>
                        <a:rPr lang="en-ID" sz="1800" b="1" kern="100" dirty="0" err="1">
                          <a:solidFill>
                            <a:schemeClr val="bg1"/>
                          </a:solidFill>
                          <a:effectLst/>
                        </a:rPr>
                        <a:t>Entitas</a:t>
                      </a:r>
                      <a:r>
                        <a:rPr lang="en-ID" sz="1800" b="1" kern="100" dirty="0">
                          <a:solidFill>
                            <a:schemeClr val="bg1"/>
                          </a:solidFill>
                          <a:effectLst/>
                        </a:rPr>
                        <a:t> I</a:t>
                      </a:r>
                      <a:endParaRPr lang="en-ID" sz="1800" b="1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180340" algn="ctr">
                        <a:lnSpc>
                          <a:spcPct val="107000"/>
                        </a:lnSpc>
                      </a:pPr>
                      <a:r>
                        <a:rPr lang="en-ID" sz="1800" b="1" kern="100" dirty="0" err="1">
                          <a:solidFill>
                            <a:schemeClr val="bg1"/>
                          </a:solidFill>
                          <a:effectLst/>
                        </a:rPr>
                        <a:t>Entitas</a:t>
                      </a:r>
                      <a:r>
                        <a:rPr lang="en-ID" sz="1800" b="1" kern="100" dirty="0">
                          <a:solidFill>
                            <a:schemeClr val="bg1"/>
                          </a:solidFill>
                          <a:effectLst/>
                        </a:rPr>
                        <a:t> II</a:t>
                      </a:r>
                      <a:endParaRPr lang="en-ID" sz="1800" b="1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691613"/>
                  </a:ext>
                </a:extLst>
              </a:tr>
              <a:tr h="134805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kern="100">
                          <a:effectLst/>
                        </a:rPr>
                        <a:t>Film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kern="100" dirty="0" err="1">
                          <a:effectLst/>
                        </a:rPr>
                        <a:t>Jadwal_film</a:t>
                      </a:r>
                      <a:endParaRPr lang="en-ID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kern="100" dirty="0" err="1">
                          <a:effectLst/>
                        </a:rPr>
                        <a:t>Memiliki</a:t>
                      </a:r>
                      <a:endParaRPr lang="en-ID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kern="100" dirty="0">
                          <a:effectLst/>
                        </a:rPr>
                        <a:t>1 -&gt; M</a:t>
                      </a:r>
                      <a:endParaRPr lang="en-ID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kern="100" dirty="0" err="1">
                          <a:effectLst/>
                        </a:rPr>
                        <a:t>ID_Film</a:t>
                      </a:r>
                      <a:r>
                        <a:rPr lang="en-ID" sz="2000" kern="100" dirty="0">
                          <a:effectLst/>
                        </a:rPr>
                        <a:t>, </a:t>
                      </a:r>
                      <a:r>
                        <a:rPr lang="en-ID" sz="2000" kern="100" dirty="0" err="1">
                          <a:effectLst/>
                        </a:rPr>
                        <a:t>Judul_Film</a:t>
                      </a:r>
                      <a:r>
                        <a:rPr lang="en-ID" sz="2000" kern="100" dirty="0">
                          <a:effectLst/>
                        </a:rPr>
                        <a:t>, Genre, </a:t>
                      </a:r>
                      <a:r>
                        <a:rPr lang="en-ID" sz="2000" kern="100" dirty="0" err="1">
                          <a:effectLst/>
                        </a:rPr>
                        <a:t>Durasi</a:t>
                      </a:r>
                      <a:r>
                        <a:rPr lang="en-ID" sz="2000" kern="100" dirty="0">
                          <a:effectLst/>
                        </a:rPr>
                        <a:t>, </a:t>
                      </a:r>
                      <a:r>
                        <a:rPr lang="en-ID" sz="2000" kern="100" dirty="0" err="1">
                          <a:effectLst/>
                        </a:rPr>
                        <a:t>Tanggal_Rilis</a:t>
                      </a:r>
                      <a:r>
                        <a:rPr lang="en-ID" sz="2000" kern="100" dirty="0">
                          <a:effectLst/>
                        </a:rPr>
                        <a:t>, </a:t>
                      </a:r>
                      <a:r>
                        <a:rPr lang="en-ID" sz="2000" kern="100" dirty="0" err="1">
                          <a:effectLst/>
                        </a:rPr>
                        <a:t>Deskripsi</a:t>
                      </a:r>
                      <a:r>
                        <a:rPr lang="en-ID" sz="2000" kern="100" dirty="0">
                          <a:effectLst/>
                        </a:rPr>
                        <a:t>, </a:t>
                      </a:r>
                      <a:r>
                        <a:rPr lang="en-ID" sz="2000" kern="100" dirty="0" err="1">
                          <a:effectLst/>
                        </a:rPr>
                        <a:t>ID_Jadwal</a:t>
                      </a:r>
                      <a:r>
                        <a:rPr lang="en-ID" sz="2000" kern="100" dirty="0">
                          <a:effectLst/>
                        </a:rPr>
                        <a:t>, </a:t>
                      </a:r>
                      <a:r>
                        <a:rPr lang="en-ID" sz="2000" kern="100" dirty="0" err="1">
                          <a:effectLst/>
                        </a:rPr>
                        <a:t>ID_Film</a:t>
                      </a:r>
                      <a:r>
                        <a:rPr lang="en-ID" sz="2000" kern="100" dirty="0">
                          <a:effectLst/>
                        </a:rPr>
                        <a:t>, </a:t>
                      </a:r>
                      <a:r>
                        <a:rPr lang="en-ID" sz="2000" kern="100" dirty="0" err="1">
                          <a:effectLst/>
                        </a:rPr>
                        <a:t>ID_Studio</a:t>
                      </a:r>
                      <a:r>
                        <a:rPr lang="en-ID" sz="2000" kern="100" dirty="0">
                          <a:effectLst/>
                        </a:rPr>
                        <a:t>, </a:t>
                      </a:r>
                      <a:r>
                        <a:rPr lang="en-ID" sz="2000" kern="100" dirty="0" err="1">
                          <a:effectLst/>
                        </a:rPr>
                        <a:t>Tanggal_Tayang</a:t>
                      </a:r>
                      <a:r>
                        <a:rPr lang="en-ID" sz="2000" kern="100" dirty="0">
                          <a:effectLst/>
                        </a:rPr>
                        <a:t>, </a:t>
                      </a:r>
                      <a:r>
                        <a:rPr lang="en-ID" sz="2000" kern="100" dirty="0" err="1">
                          <a:effectLst/>
                        </a:rPr>
                        <a:t>Jam_Tayang</a:t>
                      </a:r>
                      <a:endParaRPr lang="en-ID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2530262"/>
                  </a:ext>
                </a:extLst>
              </a:tr>
              <a:tr h="134805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kern="100">
                          <a:effectLst/>
                        </a:rPr>
                        <a:t>Studio_Bioskop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kern="100">
                          <a:effectLst/>
                        </a:rPr>
                        <a:t>Jadwal_film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kern="100" dirty="0" err="1">
                          <a:effectLst/>
                        </a:rPr>
                        <a:t>Memiliki</a:t>
                      </a:r>
                      <a:endParaRPr lang="en-ID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kern="100" dirty="0">
                          <a:effectLst/>
                        </a:rPr>
                        <a:t>1 -&gt; M</a:t>
                      </a:r>
                      <a:endParaRPr lang="en-ID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kern="100" dirty="0" err="1">
                          <a:effectLst/>
                        </a:rPr>
                        <a:t>ID_Studio</a:t>
                      </a:r>
                      <a:r>
                        <a:rPr lang="en-ID" sz="2000" kern="100" dirty="0">
                          <a:effectLst/>
                        </a:rPr>
                        <a:t>, </a:t>
                      </a:r>
                      <a:r>
                        <a:rPr lang="en-ID" sz="2000" kern="100" dirty="0" err="1">
                          <a:effectLst/>
                        </a:rPr>
                        <a:t>Nama_Studio</a:t>
                      </a:r>
                      <a:r>
                        <a:rPr lang="en-ID" sz="2000" kern="100" dirty="0">
                          <a:effectLst/>
                        </a:rPr>
                        <a:t>, Lokasi, </a:t>
                      </a:r>
                      <a:r>
                        <a:rPr lang="en-ID" sz="2000" kern="100" dirty="0" err="1">
                          <a:effectLst/>
                        </a:rPr>
                        <a:t>Kapasitas_Studio</a:t>
                      </a:r>
                      <a:r>
                        <a:rPr lang="en-ID" sz="2000" kern="100" dirty="0">
                          <a:effectLst/>
                        </a:rPr>
                        <a:t>, </a:t>
                      </a:r>
                      <a:r>
                        <a:rPr lang="en-ID" sz="2000" kern="100" dirty="0" err="1">
                          <a:effectLst/>
                        </a:rPr>
                        <a:t>Jenis</a:t>
                      </a:r>
                      <a:r>
                        <a:rPr lang="en-ID" sz="2000" kern="100" dirty="0">
                          <a:effectLst/>
                        </a:rPr>
                        <a:t> </a:t>
                      </a:r>
                      <a:r>
                        <a:rPr lang="en-ID" sz="2000" kern="100" dirty="0" err="1">
                          <a:effectLst/>
                        </a:rPr>
                        <a:t>Layar</a:t>
                      </a:r>
                      <a:r>
                        <a:rPr lang="en-ID" sz="2000" kern="100" dirty="0">
                          <a:effectLst/>
                        </a:rPr>
                        <a:t> (2D, 3D, IMAX), </a:t>
                      </a:r>
                      <a:r>
                        <a:rPr lang="en-ID" sz="2000" kern="100" dirty="0" err="1">
                          <a:effectLst/>
                        </a:rPr>
                        <a:t>ID_Jadwal</a:t>
                      </a:r>
                      <a:r>
                        <a:rPr lang="en-ID" sz="2000" kern="100" dirty="0">
                          <a:effectLst/>
                        </a:rPr>
                        <a:t>, </a:t>
                      </a:r>
                      <a:r>
                        <a:rPr lang="en-ID" sz="2000" kern="100" dirty="0" err="1">
                          <a:effectLst/>
                        </a:rPr>
                        <a:t>ID_Film</a:t>
                      </a:r>
                      <a:r>
                        <a:rPr lang="en-ID" sz="2000" kern="100" dirty="0">
                          <a:effectLst/>
                        </a:rPr>
                        <a:t>, </a:t>
                      </a:r>
                      <a:r>
                        <a:rPr lang="en-ID" sz="2000" kern="100" dirty="0" err="1">
                          <a:effectLst/>
                        </a:rPr>
                        <a:t>ID_Studio</a:t>
                      </a:r>
                      <a:r>
                        <a:rPr lang="en-ID" sz="2000" kern="100" dirty="0">
                          <a:effectLst/>
                        </a:rPr>
                        <a:t>, </a:t>
                      </a:r>
                      <a:r>
                        <a:rPr lang="en-ID" sz="2000" kern="100" dirty="0" err="1">
                          <a:effectLst/>
                        </a:rPr>
                        <a:t>Tanggal_Tayang</a:t>
                      </a:r>
                      <a:r>
                        <a:rPr lang="en-ID" sz="2000" kern="100" dirty="0">
                          <a:effectLst/>
                        </a:rPr>
                        <a:t>, </a:t>
                      </a:r>
                      <a:r>
                        <a:rPr lang="en-ID" sz="2000" kern="100" dirty="0" err="1">
                          <a:effectLst/>
                        </a:rPr>
                        <a:t>Jam_Tayang</a:t>
                      </a:r>
                      <a:endParaRPr lang="en-ID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7124231"/>
                  </a:ext>
                </a:extLst>
              </a:tr>
              <a:tr h="202962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kern="100">
                          <a:effectLst/>
                        </a:rPr>
                        <a:t>Jadwal_film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kern="100">
                          <a:effectLst/>
                        </a:rPr>
                        <a:t>Pemesanan_tiket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kern="100">
                          <a:effectLst/>
                        </a:rPr>
                        <a:t>Menghasilkan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kern="100">
                          <a:effectLst/>
                        </a:rPr>
                        <a:t>1 -&gt; M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kern="100">
                          <a:effectLst/>
                        </a:rPr>
                        <a:t>ID_Jadwal, ID_Film, ID_Studio, Tanggal_Tayang, Jam_Tayang, ID_Pemesanan, ID_Jadwal, Jumlah_Tiket, Total_Harga, Tanggal_Pemesanan, Metode_Pembayaran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3255238"/>
                  </a:ext>
                </a:extLst>
              </a:tr>
              <a:tr h="202962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kern="100">
                          <a:effectLst/>
                        </a:rPr>
                        <a:t>Jadwal_film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kern="100">
                          <a:effectLst/>
                        </a:rPr>
                        <a:t>Laporan_Penjualan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kern="100">
                          <a:effectLst/>
                        </a:rPr>
                        <a:t>Menghasilkan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kern="100">
                          <a:effectLst/>
                        </a:rPr>
                        <a:t>1 -&gt; M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kern="100" dirty="0" err="1">
                          <a:effectLst/>
                        </a:rPr>
                        <a:t>ID_Jadwal</a:t>
                      </a:r>
                      <a:r>
                        <a:rPr lang="en-ID" sz="2000" kern="100" dirty="0">
                          <a:effectLst/>
                        </a:rPr>
                        <a:t>, </a:t>
                      </a:r>
                      <a:r>
                        <a:rPr lang="en-ID" sz="2000" kern="100" dirty="0" err="1">
                          <a:effectLst/>
                        </a:rPr>
                        <a:t>ID_Film</a:t>
                      </a:r>
                      <a:r>
                        <a:rPr lang="en-ID" sz="2000" kern="100" dirty="0">
                          <a:effectLst/>
                        </a:rPr>
                        <a:t>, </a:t>
                      </a:r>
                      <a:r>
                        <a:rPr lang="en-ID" sz="2000" kern="100" dirty="0" err="1">
                          <a:effectLst/>
                        </a:rPr>
                        <a:t>ID_Studio</a:t>
                      </a:r>
                      <a:r>
                        <a:rPr lang="en-ID" sz="2000" kern="100" dirty="0">
                          <a:effectLst/>
                        </a:rPr>
                        <a:t>, </a:t>
                      </a:r>
                      <a:r>
                        <a:rPr lang="en-ID" sz="2000" kern="100" dirty="0" err="1">
                          <a:effectLst/>
                        </a:rPr>
                        <a:t>Tanggal_Tayang</a:t>
                      </a:r>
                      <a:r>
                        <a:rPr lang="en-ID" sz="2000" kern="100" dirty="0">
                          <a:effectLst/>
                        </a:rPr>
                        <a:t>, </a:t>
                      </a:r>
                      <a:r>
                        <a:rPr lang="en-ID" sz="2000" kern="100" dirty="0" err="1">
                          <a:effectLst/>
                        </a:rPr>
                        <a:t>Jam_Tayang</a:t>
                      </a:r>
                      <a:r>
                        <a:rPr lang="en-ID" sz="2000" kern="100" dirty="0">
                          <a:effectLst/>
                        </a:rPr>
                        <a:t>, </a:t>
                      </a:r>
                      <a:r>
                        <a:rPr lang="en-ID" sz="2000" kern="100" dirty="0" err="1">
                          <a:effectLst/>
                        </a:rPr>
                        <a:t>ID_Laporan</a:t>
                      </a:r>
                      <a:r>
                        <a:rPr lang="en-ID" sz="2000" kern="100" dirty="0">
                          <a:effectLst/>
                        </a:rPr>
                        <a:t>, </a:t>
                      </a:r>
                      <a:r>
                        <a:rPr lang="en-ID" sz="2000" kern="100" dirty="0" err="1">
                          <a:effectLst/>
                        </a:rPr>
                        <a:t>Tanggal_Pembuatan</a:t>
                      </a:r>
                      <a:r>
                        <a:rPr lang="en-ID" sz="2000" kern="100" dirty="0">
                          <a:effectLst/>
                        </a:rPr>
                        <a:t>, </a:t>
                      </a:r>
                      <a:r>
                        <a:rPr lang="en-ID" sz="2000" kern="100" dirty="0" err="1">
                          <a:effectLst/>
                        </a:rPr>
                        <a:t>Total_Penjualan_Harian</a:t>
                      </a:r>
                      <a:r>
                        <a:rPr lang="en-ID" sz="2000" kern="100" dirty="0">
                          <a:effectLst/>
                        </a:rPr>
                        <a:t>, </a:t>
                      </a:r>
                      <a:r>
                        <a:rPr lang="en-ID" sz="2000" kern="100" dirty="0" err="1">
                          <a:effectLst/>
                        </a:rPr>
                        <a:t>Rincian_Penjualan_per_Jadwal</a:t>
                      </a:r>
                      <a:r>
                        <a:rPr lang="en-ID" sz="2000" kern="100" dirty="0">
                          <a:effectLst/>
                        </a:rPr>
                        <a:t> Film, </a:t>
                      </a:r>
                      <a:r>
                        <a:rPr lang="en-ID" sz="2000" kern="100" dirty="0" err="1">
                          <a:effectLst/>
                        </a:rPr>
                        <a:t>Analisis_Performa_Penjualan</a:t>
                      </a:r>
                      <a:endParaRPr lang="en-ID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1730123"/>
                  </a:ext>
                </a:extLst>
              </a:tr>
            </a:tbl>
          </a:graphicData>
        </a:graphic>
      </p:graphicFrame>
      <p:sp>
        <p:nvSpPr>
          <p:cNvPr id="19" name="TextBox 12">
            <a:extLst>
              <a:ext uri="{FF2B5EF4-FFF2-40B4-BE49-F238E27FC236}">
                <a16:creationId xmlns:a16="http://schemas.microsoft.com/office/drawing/2014/main" id="{3B65FD75-7145-5A3D-247C-14A6FBC52B65}"/>
              </a:ext>
            </a:extLst>
          </p:cNvPr>
          <p:cNvSpPr txBox="1"/>
          <p:nvPr/>
        </p:nvSpPr>
        <p:spPr>
          <a:xfrm>
            <a:off x="15075185" y="9572687"/>
            <a:ext cx="301760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1A3272"/>
                </a:solidFill>
                <a:latin typeface="Glacial Indifference Bold"/>
              </a:rPr>
              <a:t>Read More &gt;&gt;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191999" y="3848100"/>
            <a:ext cx="5867399" cy="3733800"/>
          </a:xfrm>
          <a:custGeom>
            <a:avLst/>
            <a:gdLst/>
            <a:ahLst/>
            <a:cxnLst/>
            <a:rect l="l" t="t" r="r" b="b"/>
            <a:pathLst>
              <a:path w="6948481" h="4143821">
                <a:moveTo>
                  <a:pt x="0" y="0"/>
                </a:moveTo>
                <a:lnTo>
                  <a:pt x="6948481" y="0"/>
                </a:lnTo>
                <a:lnTo>
                  <a:pt x="6948481" y="4143821"/>
                </a:lnTo>
                <a:lnTo>
                  <a:pt x="0" y="41438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TextBox 13"/>
          <p:cNvSpPr txBox="1"/>
          <p:nvPr/>
        </p:nvSpPr>
        <p:spPr>
          <a:xfrm>
            <a:off x="838200" y="1017524"/>
            <a:ext cx="9255902" cy="1111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dirty="0" err="1">
                <a:solidFill>
                  <a:srgbClr val="26459B"/>
                </a:solidFill>
                <a:latin typeface="League Spartan"/>
              </a:rPr>
              <a:t>Relasi</a:t>
            </a:r>
            <a:r>
              <a:rPr lang="en-US" sz="6399" dirty="0">
                <a:solidFill>
                  <a:srgbClr val="26459B"/>
                </a:solidFill>
                <a:latin typeface="League Spartan"/>
              </a:rPr>
              <a:t> </a:t>
            </a:r>
            <a:r>
              <a:rPr lang="en-US" sz="6399" dirty="0" err="1">
                <a:solidFill>
                  <a:srgbClr val="26459B"/>
                </a:solidFill>
                <a:latin typeface="League Spartan"/>
              </a:rPr>
              <a:t>Antar</a:t>
            </a:r>
            <a:r>
              <a:rPr lang="en-US" sz="6399" dirty="0">
                <a:solidFill>
                  <a:srgbClr val="26459B"/>
                </a:solidFill>
                <a:latin typeface="League Spartan"/>
              </a:rPr>
              <a:t> </a:t>
            </a:r>
            <a:r>
              <a:rPr lang="en-US" sz="6399" dirty="0" err="1">
                <a:solidFill>
                  <a:srgbClr val="26459B"/>
                </a:solidFill>
                <a:latin typeface="League Spartan"/>
              </a:rPr>
              <a:t>Entitas</a:t>
            </a:r>
            <a:endParaRPr lang="en-US" sz="6399" dirty="0">
              <a:solidFill>
                <a:srgbClr val="26459B"/>
              </a:solidFill>
              <a:latin typeface="League Spartan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12472119" y="-642530"/>
            <a:ext cx="375198" cy="2129871"/>
            <a:chOff x="0" y="0"/>
            <a:chExt cx="2354580" cy="1336616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353310" cy="13366166"/>
            </a:xfrm>
            <a:custGeom>
              <a:avLst/>
              <a:gdLst/>
              <a:ahLst/>
              <a:cxnLst/>
              <a:rect l="l" t="t" r="r" b="b"/>
              <a:pathLst>
                <a:path w="2353310" h="13366166">
                  <a:moveTo>
                    <a:pt x="784860" y="13298856"/>
                  </a:moveTo>
                  <a:cubicBezTo>
                    <a:pt x="905510" y="13339496"/>
                    <a:pt x="1042670" y="13366166"/>
                    <a:pt x="1177290" y="13366166"/>
                  </a:cubicBezTo>
                  <a:cubicBezTo>
                    <a:pt x="1311910" y="13366166"/>
                    <a:pt x="1441450" y="13343306"/>
                    <a:pt x="1560830" y="13302666"/>
                  </a:cubicBezTo>
                  <a:cubicBezTo>
                    <a:pt x="1563370" y="13301396"/>
                    <a:pt x="1565910" y="13301396"/>
                    <a:pt x="1568450" y="13300126"/>
                  </a:cubicBezTo>
                  <a:cubicBezTo>
                    <a:pt x="2016760" y="13137566"/>
                    <a:pt x="2346960" y="12708306"/>
                    <a:pt x="2353310" y="12174358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2165012"/>
                  </a:lnTo>
                  <a:cubicBezTo>
                    <a:pt x="6350" y="12710846"/>
                    <a:pt x="331470" y="13140106"/>
                    <a:pt x="784860" y="13298856"/>
                  </a:cubicBezTo>
                  <a:close/>
                </a:path>
              </a:pathLst>
            </a:custGeom>
            <a:solidFill>
              <a:srgbClr val="5C73B2"/>
            </a:solidFill>
          </p:spPr>
        </p:sp>
      </p:grpSp>
      <p:grpSp>
        <p:nvGrpSpPr>
          <p:cNvPr id="17" name="Group 17"/>
          <p:cNvGrpSpPr/>
          <p:nvPr/>
        </p:nvGrpSpPr>
        <p:grpSpPr>
          <a:xfrm rot="-10800000">
            <a:off x="12472119" y="9544262"/>
            <a:ext cx="375198" cy="2129871"/>
            <a:chOff x="0" y="0"/>
            <a:chExt cx="2354580" cy="1336616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353310" cy="13366166"/>
            </a:xfrm>
            <a:custGeom>
              <a:avLst/>
              <a:gdLst/>
              <a:ahLst/>
              <a:cxnLst/>
              <a:rect l="l" t="t" r="r" b="b"/>
              <a:pathLst>
                <a:path w="2353310" h="13366166">
                  <a:moveTo>
                    <a:pt x="784860" y="13298856"/>
                  </a:moveTo>
                  <a:cubicBezTo>
                    <a:pt x="905510" y="13339496"/>
                    <a:pt x="1042670" y="13366166"/>
                    <a:pt x="1177290" y="13366166"/>
                  </a:cubicBezTo>
                  <a:cubicBezTo>
                    <a:pt x="1311910" y="13366166"/>
                    <a:pt x="1441450" y="13343306"/>
                    <a:pt x="1560830" y="13302666"/>
                  </a:cubicBezTo>
                  <a:cubicBezTo>
                    <a:pt x="1563370" y="13301396"/>
                    <a:pt x="1565910" y="13301396"/>
                    <a:pt x="1568450" y="13300126"/>
                  </a:cubicBezTo>
                  <a:cubicBezTo>
                    <a:pt x="2016760" y="13137566"/>
                    <a:pt x="2346960" y="12708306"/>
                    <a:pt x="2353310" y="12174358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2165012"/>
                  </a:lnTo>
                  <a:cubicBezTo>
                    <a:pt x="6350" y="12710846"/>
                    <a:pt x="331470" y="13140106"/>
                    <a:pt x="784860" y="13298856"/>
                  </a:cubicBezTo>
                  <a:close/>
                </a:path>
              </a:pathLst>
            </a:custGeom>
            <a:solidFill>
              <a:srgbClr val="5C73B2"/>
            </a:solidFill>
          </p:spPr>
        </p:sp>
      </p:grp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208EA9AE-68D0-E2B7-BC24-5AE5211FF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451303"/>
              </p:ext>
            </p:extLst>
          </p:nvPr>
        </p:nvGraphicFramePr>
        <p:xfrm>
          <a:off x="559260" y="2487747"/>
          <a:ext cx="11353801" cy="744087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083726">
                  <a:extLst>
                    <a:ext uri="{9D8B030D-6E8A-4147-A177-3AD203B41FA5}">
                      <a16:colId xmlns:a16="http://schemas.microsoft.com/office/drawing/2014/main" val="2973395591"/>
                    </a:ext>
                  </a:extLst>
                </a:gridCol>
                <a:gridCol w="2292751">
                  <a:extLst>
                    <a:ext uri="{9D8B030D-6E8A-4147-A177-3AD203B41FA5}">
                      <a16:colId xmlns:a16="http://schemas.microsoft.com/office/drawing/2014/main" val="804938600"/>
                    </a:ext>
                  </a:extLst>
                </a:gridCol>
                <a:gridCol w="1776718">
                  <a:extLst>
                    <a:ext uri="{9D8B030D-6E8A-4147-A177-3AD203B41FA5}">
                      <a16:colId xmlns:a16="http://schemas.microsoft.com/office/drawing/2014/main" val="3069484570"/>
                    </a:ext>
                  </a:extLst>
                </a:gridCol>
                <a:gridCol w="1172505">
                  <a:extLst>
                    <a:ext uri="{9D8B030D-6E8A-4147-A177-3AD203B41FA5}">
                      <a16:colId xmlns:a16="http://schemas.microsoft.com/office/drawing/2014/main" val="4118670556"/>
                    </a:ext>
                  </a:extLst>
                </a:gridCol>
                <a:gridCol w="4028101">
                  <a:extLst>
                    <a:ext uri="{9D8B030D-6E8A-4147-A177-3AD203B41FA5}">
                      <a16:colId xmlns:a16="http://schemas.microsoft.com/office/drawing/2014/main" val="1987239004"/>
                    </a:ext>
                  </a:extLst>
                </a:gridCol>
              </a:tblGrid>
              <a:tr h="265406">
                <a:tc gridSpan="2">
                  <a:txBody>
                    <a:bodyPr/>
                    <a:lstStyle/>
                    <a:p>
                      <a:pPr marL="180340" algn="ctr">
                        <a:lnSpc>
                          <a:spcPct val="107000"/>
                        </a:lnSpc>
                      </a:pPr>
                      <a:r>
                        <a:rPr lang="en-ID" sz="1600" b="1" kern="100" dirty="0" err="1">
                          <a:solidFill>
                            <a:schemeClr val="bg1"/>
                          </a:solidFill>
                          <a:effectLst/>
                        </a:rPr>
                        <a:t>Entitas</a:t>
                      </a:r>
                      <a:r>
                        <a:rPr lang="en-ID" sz="1600" b="1" kern="100" dirty="0">
                          <a:solidFill>
                            <a:schemeClr val="bg1"/>
                          </a:solidFill>
                          <a:effectLst/>
                        </a:rPr>
                        <a:t> Yang </a:t>
                      </a:r>
                      <a:r>
                        <a:rPr lang="en-ID" sz="1600" b="1" kern="100" dirty="0" err="1">
                          <a:solidFill>
                            <a:schemeClr val="bg1"/>
                          </a:solidFill>
                          <a:effectLst/>
                        </a:rPr>
                        <a:t>Berhubungan</a:t>
                      </a:r>
                      <a:endParaRPr lang="en-ID" sz="1600" b="1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180340" algn="ctr">
                        <a:lnSpc>
                          <a:spcPct val="107000"/>
                        </a:lnSpc>
                      </a:pPr>
                      <a:r>
                        <a:rPr lang="en-ID" sz="1600" b="1" kern="100">
                          <a:solidFill>
                            <a:schemeClr val="bg1"/>
                          </a:solidFill>
                          <a:effectLst/>
                        </a:rPr>
                        <a:t>Nama Relasi</a:t>
                      </a:r>
                      <a:endParaRPr lang="en-ID" sz="1600" b="1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80340" algn="ctr">
                        <a:lnSpc>
                          <a:spcPct val="107000"/>
                        </a:lnSpc>
                      </a:pPr>
                      <a:r>
                        <a:rPr lang="en-ID" sz="1600" b="1" kern="100">
                          <a:solidFill>
                            <a:schemeClr val="bg1"/>
                          </a:solidFill>
                          <a:effectLst/>
                        </a:rPr>
                        <a:t>Jenis Relasi</a:t>
                      </a:r>
                      <a:endParaRPr lang="en-ID" sz="1600" b="1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8034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600" b="1" kern="100" dirty="0" err="1">
                          <a:solidFill>
                            <a:schemeClr val="bg1"/>
                          </a:solidFill>
                          <a:effectLst/>
                        </a:rPr>
                        <a:t>Representasi</a:t>
                      </a:r>
                      <a:endParaRPr lang="en-ID" sz="1600" b="1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683641"/>
                  </a:ext>
                </a:extLst>
              </a:tr>
              <a:tr h="277694">
                <a:tc>
                  <a:txBody>
                    <a:bodyPr/>
                    <a:lstStyle/>
                    <a:p>
                      <a:pPr marL="180340" algn="ctr">
                        <a:lnSpc>
                          <a:spcPct val="107000"/>
                        </a:lnSpc>
                      </a:pPr>
                      <a:r>
                        <a:rPr lang="en-ID" sz="1600" b="1" kern="100">
                          <a:solidFill>
                            <a:schemeClr val="bg1"/>
                          </a:solidFill>
                          <a:effectLst/>
                        </a:rPr>
                        <a:t>Entitas I</a:t>
                      </a:r>
                      <a:endParaRPr lang="en-ID" sz="1600" b="1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180340" algn="ctr">
                        <a:lnSpc>
                          <a:spcPct val="107000"/>
                        </a:lnSpc>
                      </a:pPr>
                      <a:r>
                        <a:rPr lang="en-ID" sz="1600" b="1" kern="100" dirty="0" err="1">
                          <a:solidFill>
                            <a:schemeClr val="bg1"/>
                          </a:solidFill>
                          <a:effectLst/>
                        </a:rPr>
                        <a:t>Entitas</a:t>
                      </a:r>
                      <a:r>
                        <a:rPr lang="en-ID" sz="1600" b="1" kern="100" dirty="0">
                          <a:solidFill>
                            <a:schemeClr val="bg1"/>
                          </a:solidFill>
                          <a:effectLst/>
                        </a:rPr>
                        <a:t> II</a:t>
                      </a:r>
                      <a:endParaRPr lang="en-ID" sz="1600" b="1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691613"/>
                  </a:ext>
                </a:extLst>
              </a:tr>
              <a:tr h="13756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800" kern="100">
                          <a:effectLst/>
                        </a:rPr>
                        <a:t>Pemesanan_tiket</a:t>
                      </a:r>
                      <a:endParaRPr lang="en-ID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800" kern="100">
                          <a:effectLst/>
                        </a:rPr>
                        <a:t>Tiket</a:t>
                      </a:r>
                      <a:endParaRPr lang="en-ID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800" kern="100" dirty="0" err="1">
                          <a:effectLst/>
                        </a:rPr>
                        <a:t>Mendapatkan</a:t>
                      </a:r>
                      <a:endParaRPr lang="en-ID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800" kern="100" dirty="0">
                          <a:effectLst/>
                        </a:rPr>
                        <a:t>1 -&gt; M</a:t>
                      </a:r>
                      <a:endParaRPr lang="en-ID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800" kern="100" dirty="0" err="1">
                          <a:effectLst/>
                        </a:rPr>
                        <a:t>ID_Pemesanan</a:t>
                      </a:r>
                      <a:r>
                        <a:rPr lang="en-ID" sz="1800" kern="100" dirty="0">
                          <a:effectLst/>
                        </a:rPr>
                        <a:t>, </a:t>
                      </a:r>
                      <a:r>
                        <a:rPr lang="en-ID" sz="1800" kern="100" dirty="0" err="1">
                          <a:effectLst/>
                        </a:rPr>
                        <a:t>ID_Jadwal</a:t>
                      </a:r>
                      <a:r>
                        <a:rPr lang="en-ID" sz="1800" kern="100" dirty="0">
                          <a:effectLst/>
                        </a:rPr>
                        <a:t>, </a:t>
                      </a:r>
                      <a:r>
                        <a:rPr lang="en-ID" sz="1800" kern="100" dirty="0" err="1">
                          <a:effectLst/>
                        </a:rPr>
                        <a:t>Jumlah_Tiket</a:t>
                      </a:r>
                      <a:r>
                        <a:rPr lang="en-ID" sz="1800" kern="100" dirty="0">
                          <a:effectLst/>
                        </a:rPr>
                        <a:t>, </a:t>
                      </a:r>
                      <a:r>
                        <a:rPr lang="en-ID" sz="1800" kern="100" dirty="0" err="1">
                          <a:effectLst/>
                        </a:rPr>
                        <a:t>Total_Harga</a:t>
                      </a:r>
                      <a:r>
                        <a:rPr lang="en-ID" sz="1800" kern="100" dirty="0">
                          <a:effectLst/>
                        </a:rPr>
                        <a:t>, </a:t>
                      </a:r>
                      <a:r>
                        <a:rPr lang="en-ID" sz="1800" kern="100" dirty="0" err="1">
                          <a:effectLst/>
                        </a:rPr>
                        <a:t>Tanggal_Pemesanan</a:t>
                      </a:r>
                      <a:r>
                        <a:rPr lang="en-ID" sz="1800" kern="100" dirty="0">
                          <a:effectLst/>
                        </a:rPr>
                        <a:t>, </a:t>
                      </a:r>
                      <a:r>
                        <a:rPr lang="en-ID" sz="1800" kern="100" dirty="0" err="1">
                          <a:effectLst/>
                        </a:rPr>
                        <a:t>Metode_Pembayaran</a:t>
                      </a:r>
                      <a:r>
                        <a:rPr lang="en-ID" sz="1800" kern="100" dirty="0">
                          <a:effectLst/>
                        </a:rPr>
                        <a:t>, </a:t>
                      </a:r>
                      <a:r>
                        <a:rPr lang="en-ID" sz="1800" kern="100" dirty="0" err="1">
                          <a:effectLst/>
                        </a:rPr>
                        <a:t>ID_Tiket</a:t>
                      </a:r>
                      <a:r>
                        <a:rPr lang="en-ID" sz="1800" kern="100" dirty="0">
                          <a:effectLst/>
                        </a:rPr>
                        <a:t>, </a:t>
                      </a:r>
                      <a:r>
                        <a:rPr lang="en-ID" sz="1800" kern="100" dirty="0" err="1">
                          <a:effectLst/>
                        </a:rPr>
                        <a:t>ID_Pemesanan</a:t>
                      </a:r>
                      <a:r>
                        <a:rPr lang="en-ID" sz="1800" kern="100" dirty="0">
                          <a:effectLst/>
                        </a:rPr>
                        <a:t>, </a:t>
                      </a:r>
                      <a:r>
                        <a:rPr lang="en-ID" sz="1800" kern="100" dirty="0" err="1">
                          <a:effectLst/>
                        </a:rPr>
                        <a:t>Nomor_Kursi</a:t>
                      </a:r>
                      <a:r>
                        <a:rPr lang="en-ID" sz="1800" kern="100" dirty="0">
                          <a:effectLst/>
                        </a:rPr>
                        <a:t>, </a:t>
                      </a:r>
                      <a:r>
                        <a:rPr lang="en-ID" sz="1800" kern="100" dirty="0" err="1">
                          <a:effectLst/>
                        </a:rPr>
                        <a:t>Status_Tiket</a:t>
                      </a:r>
                      <a:r>
                        <a:rPr lang="en-ID" sz="1800" kern="100" dirty="0">
                          <a:effectLst/>
                        </a:rPr>
                        <a:t> (</a:t>
                      </a:r>
                      <a:r>
                        <a:rPr lang="en-ID" sz="1800" kern="100" dirty="0" err="1">
                          <a:effectLst/>
                        </a:rPr>
                        <a:t>diproses</a:t>
                      </a:r>
                      <a:r>
                        <a:rPr lang="en-ID" sz="1800" kern="100" dirty="0">
                          <a:effectLst/>
                        </a:rPr>
                        <a:t>, </a:t>
                      </a:r>
                      <a:r>
                        <a:rPr lang="en-ID" sz="1800" kern="100" dirty="0" err="1">
                          <a:effectLst/>
                        </a:rPr>
                        <a:t>digunakan</a:t>
                      </a:r>
                      <a:r>
                        <a:rPr lang="en-ID" sz="1800" kern="100" dirty="0">
                          <a:effectLst/>
                        </a:rPr>
                        <a:t>, </a:t>
                      </a:r>
                      <a:r>
                        <a:rPr lang="en-ID" sz="1800" kern="100" dirty="0" err="1">
                          <a:effectLst/>
                        </a:rPr>
                        <a:t>dibatalkan</a:t>
                      </a:r>
                      <a:r>
                        <a:rPr lang="en-ID" sz="1800" kern="100" dirty="0">
                          <a:effectLst/>
                        </a:rPr>
                        <a:t>)</a:t>
                      </a:r>
                      <a:endParaRPr lang="en-ID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2530262"/>
                  </a:ext>
                </a:extLst>
              </a:tr>
              <a:tr h="13756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800" kern="100">
                          <a:effectLst/>
                        </a:rPr>
                        <a:t>Pelanggan</a:t>
                      </a:r>
                      <a:endParaRPr lang="en-ID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800" kern="100">
                          <a:effectLst/>
                        </a:rPr>
                        <a:t>Pemesanan_tiket</a:t>
                      </a:r>
                      <a:endParaRPr lang="en-ID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800" kern="100">
                          <a:effectLst/>
                        </a:rPr>
                        <a:t>Melakukan</a:t>
                      </a:r>
                      <a:endParaRPr lang="en-ID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800" kern="100">
                          <a:effectLst/>
                        </a:rPr>
                        <a:t>1 -&gt; M</a:t>
                      </a:r>
                      <a:endParaRPr lang="en-ID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800" kern="100" dirty="0" err="1">
                          <a:effectLst/>
                        </a:rPr>
                        <a:t>ID_Pelanggan</a:t>
                      </a:r>
                      <a:r>
                        <a:rPr lang="en-ID" sz="1800" kern="100" dirty="0">
                          <a:effectLst/>
                        </a:rPr>
                        <a:t>, </a:t>
                      </a:r>
                      <a:r>
                        <a:rPr lang="en-ID" sz="1800" kern="100" dirty="0" err="1">
                          <a:effectLst/>
                        </a:rPr>
                        <a:t>Nama_Pelanggan</a:t>
                      </a:r>
                      <a:r>
                        <a:rPr lang="en-ID" sz="1800" kern="100" dirty="0">
                          <a:effectLst/>
                        </a:rPr>
                        <a:t>, </a:t>
                      </a:r>
                      <a:r>
                        <a:rPr lang="en-ID" sz="1800" kern="100" dirty="0" err="1">
                          <a:effectLst/>
                        </a:rPr>
                        <a:t>Nomor_Telepon</a:t>
                      </a:r>
                      <a:r>
                        <a:rPr lang="en-ID" sz="1800" kern="100" dirty="0">
                          <a:effectLst/>
                        </a:rPr>
                        <a:t>, Email, </a:t>
                      </a:r>
                      <a:r>
                        <a:rPr lang="en-ID" sz="1800" kern="100" dirty="0" err="1">
                          <a:effectLst/>
                        </a:rPr>
                        <a:t>Riwayat_Pemesanan</a:t>
                      </a:r>
                      <a:r>
                        <a:rPr lang="en-ID" sz="1800" kern="100" dirty="0">
                          <a:effectLst/>
                        </a:rPr>
                        <a:t>, </a:t>
                      </a:r>
                      <a:r>
                        <a:rPr lang="en-ID" sz="1800" kern="100" dirty="0" err="1">
                          <a:effectLst/>
                        </a:rPr>
                        <a:t>ID_Pemesanan</a:t>
                      </a:r>
                      <a:r>
                        <a:rPr lang="en-ID" sz="1800" kern="100" dirty="0">
                          <a:effectLst/>
                        </a:rPr>
                        <a:t>, </a:t>
                      </a:r>
                      <a:r>
                        <a:rPr lang="en-ID" sz="1800" kern="100" dirty="0" err="1">
                          <a:effectLst/>
                        </a:rPr>
                        <a:t>ID_Jadwal</a:t>
                      </a:r>
                      <a:r>
                        <a:rPr lang="en-ID" sz="1800" kern="100" dirty="0">
                          <a:effectLst/>
                        </a:rPr>
                        <a:t>, </a:t>
                      </a:r>
                      <a:r>
                        <a:rPr lang="en-ID" sz="1800" kern="100" dirty="0" err="1">
                          <a:effectLst/>
                        </a:rPr>
                        <a:t>Jumlah_Tiket</a:t>
                      </a:r>
                      <a:r>
                        <a:rPr lang="en-ID" sz="1800" kern="100" dirty="0">
                          <a:effectLst/>
                        </a:rPr>
                        <a:t>, </a:t>
                      </a:r>
                      <a:r>
                        <a:rPr lang="en-ID" sz="1800" kern="100" dirty="0" err="1">
                          <a:effectLst/>
                        </a:rPr>
                        <a:t>Total_Harga</a:t>
                      </a:r>
                      <a:r>
                        <a:rPr lang="en-ID" sz="1800" kern="100" dirty="0">
                          <a:effectLst/>
                        </a:rPr>
                        <a:t>, </a:t>
                      </a:r>
                      <a:r>
                        <a:rPr lang="en-ID" sz="1800" kern="100" dirty="0" err="1">
                          <a:effectLst/>
                        </a:rPr>
                        <a:t>Tanggal_Pemesanan</a:t>
                      </a:r>
                      <a:r>
                        <a:rPr lang="en-ID" sz="1800" kern="100" dirty="0">
                          <a:effectLst/>
                        </a:rPr>
                        <a:t>, </a:t>
                      </a:r>
                      <a:r>
                        <a:rPr lang="en-ID" sz="1800" kern="100" dirty="0" err="1">
                          <a:effectLst/>
                        </a:rPr>
                        <a:t>Metode_Pembayaran</a:t>
                      </a:r>
                      <a:endParaRPr lang="en-ID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7124231"/>
                  </a:ext>
                </a:extLst>
              </a:tr>
              <a:tr h="165387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800" kern="100">
                          <a:effectLst/>
                        </a:rPr>
                        <a:t>Pegawai</a:t>
                      </a:r>
                      <a:endParaRPr lang="en-ID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800" kern="100">
                          <a:effectLst/>
                        </a:rPr>
                        <a:t>Pemesanan_tiket</a:t>
                      </a:r>
                      <a:endParaRPr lang="en-ID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800" kern="100">
                          <a:effectLst/>
                        </a:rPr>
                        <a:t>Melayani</a:t>
                      </a:r>
                      <a:endParaRPr lang="en-ID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800" kern="100">
                          <a:effectLst/>
                        </a:rPr>
                        <a:t>1 -&gt; M</a:t>
                      </a:r>
                      <a:endParaRPr lang="en-ID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800" kern="100" dirty="0" err="1">
                          <a:effectLst/>
                        </a:rPr>
                        <a:t>ID_Pegawai</a:t>
                      </a:r>
                      <a:r>
                        <a:rPr lang="en-ID" sz="1800" kern="100" dirty="0">
                          <a:effectLst/>
                        </a:rPr>
                        <a:t>, </a:t>
                      </a:r>
                      <a:r>
                        <a:rPr lang="en-ID" sz="1800" kern="100" dirty="0" err="1">
                          <a:effectLst/>
                        </a:rPr>
                        <a:t>Nama_Pegawai</a:t>
                      </a:r>
                      <a:r>
                        <a:rPr lang="en-ID" sz="1800" kern="100" dirty="0">
                          <a:effectLst/>
                        </a:rPr>
                        <a:t>, </a:t>
                      </a:r>
                      <a:r>
                        <a:rPr lang="en-ID" sz="1800" kern="100" dirty="0" err="1">
                          <a:effectLst/>
                        </a:rPr>
                        <a:t>Jabatan</a:t>
                      </a:r>
                      <a:r>
                        <a:rPr lang="en-ID" sz="1800" kern="100" dirty="0">
                          <a:effectLst/>
                        </a:rPr>
                        <a:t>, </a:t>
                      </a:r>
                      <a:r>
                        <a:rPr lang="en-ID" sz="1800" kern="100" dirty="0" err="1">
                          <a:effectLst/>
                        </a:rPr>
                        <a:t>Gaji</a:t>
                      </a:r>
                      <a:r>
                        <a:rPr lang="en-ID" sz="1800" kern="100" dirty="0">
                          <a:effectLst/>
                        </a:rPr>
                        <a:t>, </a:t>
                      </a:r>
                      <a:r>
                        <a:rPr lang="en-ID" sz="1800" kern="100" dirty="0" err="1">
                          <a:effectLst/>
                        </a:rPr>
                        <a:t>Nomor_Telepon</a:t>
                      </a:r>
                      <a:r>
                        <a:rPr lang="en-ID" sz="1800" kern="100" dirty="0">
                          <a:effectLst/>
                        </a:rPr>
                        <a:t>, Email, </a:t>
                      </a:r>
                      <a:r>
                        <a:rPr lang="en-ID" sz="1800" kern="100" dirty="0" err="1">
                          <a:effectLst/>
                        </a:rPr>
                        <a:t>ID_Pemesanan</a:t>
                      </a:r>
                      <a:r>
                        <a:rPr lang="en-ID" sz="1800" kern="100" dirty="0">
                          <a:effectLst/>
                        </a:rPr>
                        <a:t>, </a:t>
                      </a:r>
                      <a:r>
                        <a:rPr lang="en-ID" sz="1800" kern="100" dirty="0" err="1">
                          <a:effectLst/>
                        </a:rPr>
                        <a:t>ID_Jadwal</a:t>
                      </a:r>
                      <a:r>
                        <a:rPr lang="en-ID" sz="1800" kern="100" dirty="0">
                          <a:effectLst/>
                        </a:rPr>
                        <a:t>, </a:t>
                      </a:r>
                      <a:r>
                        <a:rPr lang="en-ID" sz="1800" kern="100" dirty="0" err="1">
                          <a:effectLst/>
                        </a:rPr>
                        <a:t>Jumlah_Tiket</a:t>
                      </a:r>
                      <a:r>
                        <a:rPr lang="en-ID" sz="1800" kern="100" dirty="0">
                          <a:effectLst/>
                        </a:rPr>
                        <a:t>, </a:t>
                      </a:r>
                      <a:r>
                        <a:rPr lang="en-ID" sz="1800" kern="100" dirty="0" err="1">
                          <a:effectLst/>
                        </a:rPr>
                        <a:t>Total_Harga</a:t>
                      </a:r>
                      <a:r>
                        <a:rPr lang="en-ID" sz="1800" kern="100" dirty="0">
                          <a:effectLst/>
                        </a:rPr>
                        <a:t>, </a:t>
                      </a:r>
                      <a:r>
                        <a:rPr lang="en-ID" sz="1800" kern="100" dirty="0" err="1">
                          <a:effectLst/>
                        </a:rPr>
                        <a:t>Tanggal_Pemesanan</a:t>
                      </a:r>
                      <a:r>
                        <a:rPr lang="en-ID" sz="1800" kern="100" dirty="0">
                          <a:effectLst/>
                        </a:rPr>
                        <a:t>, </a:t>
                      </a:r>
                      <a:r>
                        <a:rPr lang="en-ID" sz="1800" kern="100" dirty="0" err="1">
                          <a:effectLst/>
                        </a:rPr>
                        <a:t>Metode_Pembayaran</a:t>
                      </a:r>
                      <a:endParaRPr lang="en-ID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3255238"/>
                  </a:ext>
                </a:extLst>
              </a:tr>
              <a:tr h="165387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800" kern="100">
                          <a:effectLst/>
                        </a:rPr>
                        <a:t>Promosi</a:t>
                      </a:r>
                      <a:endParaRPr lang="en-ID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800" kern="100">
                          <a:effectLst/>
                        </a:rPr>
                        <a:t>Pemesanan_tiket</a:t>
                      </a:r>
                      <a:endParaRPr lang="en-ID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800" kern="100">
                          <a:effectLst/>
                        </a:rPr>
                        <a:t>Digunakan</a:t>
                      </a:r>
                      <a:endParaRPr lang="en-ID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800" kern="100">
                          <a:effectLst/>
                        </a:rPr>
                        <a:t>1 -&gt; M</a:t>
                      </a:r>
                      <a:endParaRPr lang="en-ID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800" kern="100" dirty="0" err="1">
                          <a:effectLst/>
                        </a:rPr>
                        <a:t>ID_Promosi</a:t>
                      </a:r>
                      <a:r>
                        <a:rPr lang="en-ID" sz="1800" kern="100" dirty="0">
                          <a:effectLst/>
                        </a:rPr>
                        <a:t>, </a:t>
                      </a:r>
                      <a:r>
                        <a:rPr lang="en-ID" sz="1800" kern="100" dirty="0" err="1">
                          <a:effectLst/>
                        </a:rPr>
                        <a:t>Jenis_Promosi</a:t>
                      </a:r>
                      <a:r>
                        <a:rPr lang="en-ID" sz="1800" kern="100" dirty="0">
                          <a:effectLst/>
                        </a:rPr>
                        <a:t> (</a:t>
                      </a:r>
                      <a:r>
                        <a:rPr lang="en-ID" sz="1800" kern="100" dirty="0" err="1">
                          <a:effectLst/>
                        </a:rPr>
                        <a:t>diskon</a:t>
                      </a:r>
                      <a:r>
                        <a:rPr lang="en-ID" sz="1800" kern="100" dirty="0">
                          <a:effectLst/>
                        </a:rPr>
                        <a:t>, </a:t>
                      </a:r>
                      <a:r>
                        <a:rPr lang="en-ID" sz="1800" kern="100" dirty="0" err="1">
                          <a:effectLst/>
                        </a:rPr>
                        <a:t>paket</a:t>
                      </a:r>
                      <a:r>
                        <a:rPr lang="en-ID" sz="1800" kern="100" dirty="0">
                          <a:effectLst/>
                        </a:rPr>
                        <a:t> bundling, voucher), </a:t>
                      </a:r>
                      <a:r>
                        <a:rPr lang="en-ID" sz="1800" kern="100" dirty="0" err="1">
                          <a:effectLst/>
                        </a:rPr>
                        <a:t>Deskripsi_Promosi</a:t>
                      </a:r>
                      <a:r>
                        <a:rPr lang="en-ID" sz="1800" kern="100" dirty="0">
                          <a:effectLst/>
                        </a:rPr>
                        <a:t>, </a:t>
                      </a:r>
                      <a:r>
                        <a:rPr lang="en-ID" sz="1800" kern="100" dirty="0" err="1">
                          <a:effectLst/>
                        </a:rPr>
                        <a:t>Tanggal_Berlaku</a:t>
                      </a:r>
                      <a:r>
                        <a:rPr lang="en-ID" sz="1800" kern="100" dirty="0">
                          <a:effectLst/>
                        </a:rPr>
                        <a:t>, </a:t>
                      </a:r>
                      <a:r>
                        <a:rPr lang="en-ID" sz="1800" kern="100" dirty="0" err="1">
                          <a:effectLst/>
                        </a:rPr>
                        <a:t>Syarat</a:t>
                      </a:r>
                      <a:r>
                        <a:rPr lang="en-ID" sz="1800" kern="100" dirty="0">
                          <a:effectLst/>
                        </a:rPr>
                        <a:t> dan </a:t>
                      </a:r>
                      <a:r>
                        <a:rPr lang="en-ID" sz="1800" kern="100" dirty="0" err="1">
                          <a:effectLst/>
                        </a:rPr>
                        <a:t>Ketentuan</a:t>
                      </a:r>
                      <a:r>
                        <a:rPr lang="en-ID" sz="1800" kern="100" dirty="0">
                          <a:effectLst/>
                        </a:rPr>
                        <a:t>, </a:t>
                      </a:r>
                      <a:r>
                        <a:rPr lang="en-ID" sz="1800" kern="100" dirty="0" err="1">
                          <a:effectLst/>
                        </a:rPr>
                        <a:t>ID_Pemesanan</a:t>
                      </a:r>
                      <a:r>
                        <a:rPr lang="en-ID" sz="1800" kern="100" dirty="0">
                          <a:effectLst/>
                        </a:rPr>
                        <a:t>, </a:t>
                      </a:r>
                      <a:r>
                        <a:rPr lang="en-ID" sz="1800" kern="100" dirty="0" err="1">
                          <a:effectLst/>
                        </a:rPr>
                        <a:t>ID_Jadwal</a:t>
                      </a:r>
                      <a:r>
                        <a:rPr lang="en-ID" sz="1800" kern="100" dirty="0">
                          <a:effectLst/>
                        </a:rPr>
                        <a:t>, </a:t>
                      </a:r>
                      <a:r>
                        <a:rPr lang="en-ID" sz="1800" kern="100" dirty="0" err="1">
                          <a:effectLst/>
                        </a:rPr>
                        <a:t>Jumlah_Tiket</a:t>
                      </a:r>
                      <a:r>
                        <a:rPr lang="en-ID" sz="1800" kern="100" dirty="0">
                          <a:effectLst/>
                        </a:rPr>
                        <a:t>, </a:t>
                      </a:r>
                      <a:r>
                        <a:rPr lang="en-ID" sz="1800" kern="100" dirty="0" err="1">
                          <a:effectLst/>
                        </a:rPr>
                        <a:t>Total_Harga</a:t>
                      </a:r>
                      <a:r>
                        <a:rPr lang="en-ID" sz="1800" kern="100" dirty="0">
                          <a:effectLst/>
                        </a:rPr>
                        <a:t>, </a:t>
                      </a:r>
                      <a:r>
                        <a:rPr lang="en-ID" sz="1800" kern="100" dirty="0" err="1">
                          <a:effectLst/>
                        </a:rPr>
                        <a:t>Tanggal_Pemesanan</a:t>
                      </a:r>
                      <a:r>
                        <a:rPr lang="en-ID" sz="1800" kern="100" dirty="0">
                          <a:effectLst/>
                        </a:rPr>
                        <a:t>, </a:t>
                      </a:r>
                      <a:r>
                        <a:rPr lang="en-ID" sz="1800" kern="100" dirty="0" err="1">
                          <a:effectLst/>
                        </a:rPr>
                        <a:t>Metode_Pembayaran</a:t>
                      </a:r>
                      <a:endParaRPr lang="en-ID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1730123"/>
                  </a:ext>
                </a:extLst>
              </a:tr>
            </a:tbl>
          </a:graphicData>
        </a:graphic>
      </p:graphicFrame>
      <p:sp>
        <p:nvSpPr>
          <p:cNvPr id="26" name="TextBox 12">
            <a:extLst>
              <a:ext uri="{FF2B5EF4-FFF2-40B4-BE49-F238E27FC236}">
                <a16:creationId xmlns:a16="http://schemas.microsoft.com/office/drawing/2014/main" id="{20DBAEF4-B6D2-EBCB-F6C0-6A06042891E8}"/>
              </a:ext>
            </a:extLst>
          </p:cNvPr>
          <p:cNvSpPr txBox="1"/>
          <p:nvPr/>
        </p:nvSpPr>
        <p:spPr>
          <a:xfrm>
            <a:off x="15295562" y="9544262"/>
            <a:ext cx="301760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1A3272"/>
                </a:solidFill>
                <a:latin typeface="Glacial Indifference Bold"/>
              </a:rPr>
              <a:t>Read More &gt;&gt;</a:t>
            </a:r>
          </a:p>
        </p:txBody>
      </p:sp>
    </p:spTree>
    <p:extLst>
      <p:ext uri="{BB962C8B-B14F-4D97-AF65-F5344CB8AC3E}">
        <p14:creationId xmlns:p14="http://schemas.microsoft.com/office/powerpoint/2010/main" val="3498193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 t="-9222" b="-922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38200" y="1012818"/>
            <a:ext cx="9448800" cy="1111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 dirty="0" err="1">
                <a:solidFill>
                  <a:srgbClr val="26459B"/>
                </a:solidFill>
                <a:latin typeface="League Spartan"/>
              </a:rPr>
              <a:t>Relasi</a:t>
            </a:r>
            <a:r>
              <a:rPr lang="en-US" sz="6399" dirty="0">
                <a:solidFill>
                  <a:srgbClr val="26459B"/>
                </a:solidFill>
                <a:latin typeface="League Spartan"/>
              </a:rPr>
              <a:t> </a:t>
            </a:r>
            <a:r>
              <a:rPr lang="en-US" sz="6399" dirty="0" err="1">
                <a:solidFill>
                  <a:srgbClr val="26459B"/>
                </a:solidFill>
                <a:latin typeface="League Spartan"/>
              </a:rPr>
              <a:t>Antar</a:t>
            </a:r>
            <a:r>
              <a:rPr lang="en-US" sz="6399" dirty="0">
                <a:solidFill>
                  <a:srgbClr val="26459B"/>
                </a:solidFill>
                <a:latin typeface="League Spartan"/>
              </a:rPr>
              <a:t> </a:t>
            </a:r>
            <a:r>
              <a:rPr lang="en-US" sz="6399" dirty="0" err="1">
                <a:solidFill>
                  <a:srgbClr val="26459B"/>
                </a:solidFill>
                <a:latin typeface="League Spartan"/>
              </a:rPr>
              <a:t>Entitas</a:t>
            </a:r>
            <a:endParaRPr lang="en-US" sz="6399" dirty="0">
              <a:solidFill>
                <a:srgbClr val="26459B"/>
              </a:solidFill>
              <a:latin typeface="League Spartan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5711279" y="-544892"/>
            <a:ext cx="3096042" cy="3147184"/>
          </a:xfrm>
          <a:custGeom>
            <a:avLst/>
            <a:gdLst/>
            <a:ahLst/>
            <a:cxnLst/>
            <a:rect l="l" t="t" r="r" b="b"/>
            <a:pathLst>
              <a:path w="3096042" h="3147184">
                <a:moveTo>
                  <a:pt x="0" y="0"/>
                </a:moveTo>
                <a:lnTo>
                  <a:pt x="3096042" y="0"/>
                </a:lnTo>
                <a:lnTo>
                  <a:pt x="3096042" y="3147184"/>
                </a:lnTo>
                <a:lnTo>
                  <a:pt x="0" y="314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8542106">
            <a:off x="15541059" y="8589338"/>
            <a:ext cx="4154505" cy="2098025"/>
          </a:xfrm>
          <a:custGeom>
            <a:avLst/>
            <a:gdLst/>
            <a:ahLst/>
            <a:cxnLst/>
            <a:rect l="l" t="t" r="r" b="b"/>
            <a:pathLst>
              <a:path w="4154505" h="2098025">
                <a:moveTo>
                  <a:pt x="0" y="0"/>
                </a:moveTo>
                <a:lnTo>
                  <a:pt x="4154505" y="0"/>
                </a:lnTo>
                <a:lnTo>
                  <a:pt x="4154505" y="2098025"/>
                </a:lnTo>
                <a:lnTo>
                  <a:pt x="0" y="20980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id="{4673222E-6B92-8196-2F99-F551656A3E5D}"/>
              </a:ext>
            </a:extLst>
          </p:cNvPr>
          <p:cNvSpPr/>
          <p:nvPr/>
        </p:nvSpPr>
        <p:spPr>
          <a:xfrm>
            <a:off x="11838674" y="3967947"/>
            <a:ext cx="5954026" cy="4319375"/>
          </a:xfrm>
          <a:custGeom>
            <a:avLst/>
            <a:gdLst/>
            <a:ahLst/>
            <a:cxnLst/>
            <a:rect l="l" t="t" r="r" b="b"/>
            <a:pathLst>
              <a:path w="5954026" h="4319375">
                <a:moveTo>
                  <a:pt x="0" y="0"/>
                </a:moveTo>
                <a:lnTo>
                  <a:pt x="5954026" y="0"/>
                </a:lnTo>
                <a:lnTo>
                  <a:pt x="5954026" y="4319375"/>
                </a:lnTo>
                <a:lnTo>
                  <a:pt x="0" y="43193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38DFBEE-5C8C-F3AB-723B-6AEC485BA4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930459"/>
              </p:ext>
            </p:extLst>
          </p:nvPr>
        </p:nvGraphicFramePr>
        <p:xfrm>
          <a:off x="539808" y="2602292"/>
          <a:ext cx="10759058" cy="682475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974576">
                  <a:extLst>
                    <a:ext uri="{9D8B030D-6E8A-4147-A177-3AD203B41FA5}">
                      <a16:colId xmlns:a16="http://schemas.microsoft.com/office/drawing/2014/main" val="2973395591"/>
                    </a:ext>
                  </a:extLst>
                </a:gridCol>
                <a:gridCol w="2172650">
                  <a:extLst>
                    <a:ext uri="{9D8B030D-6E8A-4147-A177-3AD203B41FA5}">
                      <a16:colId xmlns:a16="http://schemas.microsoft.com/office/drawing/2014/main" val="804938600"/>
                    </a:ext>
                  </a:extLst>
                </a:gridCol>
                <a:gridCol w="1683648">
                  <a:extLst>
                    <a:ext uri="{9D8B030D-6E8A-4147-A177-3AD203B41FA5}">
                      <a16:colId xmlns:a16="http://schemas.microsoft.com/office/drawing/2014/main" val="3069484570"/>
                    </a:ext>
                  </a:extLst>
                </a:gridCol>
                <a:gridCol w="1111086">
                  <a:extLst>
                    <a:ext uri="{9D8B030D-6E8A-4147-A177-3AD203B41FA5}">
                      <a16:colId xmlns:a16="http://schemas.microsoft.com/office/drawing/2014/main" val="4118670556"/>
                    </a:ext>
                  </a:extLst>
                </a:gridCol>
                <a:gridCol w="3817098">
                  <a:extLst>
                    <a:ext uri="{9D8B030D-6E8A-4147-A177-3AD203B41FA5}">
                      <a16:colId xmlns:a16="http://schemas.microsoft.com/office/drawing/2014/main" val="1987239004"/>
                    </a:ext>
                  </a:extLst>
                </a:gridCol>
              </a:tblGrid>
              <a:tr h="315777">
                <a:tc gridSpan="2">
                  <a:txBody>
                    <a:bodyPr/>
                    <a:lstStyle/>
                    <a:p>
                      <a:pPr marL="180340" algn="ctr">
                        <a:lnSpc>
                          <a:spcPct val="107000"/>
                        </a:lnSpc>
                      </a:pPr>
                      <a:r>
                        <a:rPr lang="en-ID" sz="2000" b="1" kern="100" dirty="0" err="1">
                          <a:solidFill>
                            <a:schemeClr val="bg1"/>
                          </a:solidFill>
                          <a:effectLst/>
                        </a:rPr>
                        <a:t>Entitas</a:t>
                      </a:r>
                      <a:r>
                        <a:rPr lang="en-ID" sz="2000" b="1" kern="100" dirty="0">
                          <a:solidFill>
                            <a:schemeClr val="bg1"/>
                          </a:solidFill>
                          <a:effectLst/>
                        </a:rPr>
                        <a:t> Yang </a:t>
                      </a:r>
                      <a:r>
                        <a:rPr lang="en-ID" sz="2000" b="1" kern="100" dirty="0" err="1">
                          <a:solidFill>
                            <a:schemeClr val="bg1"/>
                          </a:solidFill>
                          <a:effectLst/>
                        </a:rPr>
                        <a:t>Berhubungan</a:t>
                      </a:r>
                      <a:endParaRPr lang="en-ID" sz="2000" b="1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180340" algn="ctr">
                        <a:lnSpc>
                          <a:spcPct val="107000"/>
                        </a:lnSpc>
                      </a:pPr>
                      <a:r>
                        <a:rPr lang="en-ID" sz="2000" b="1" kern="100">
                          <a:solidFill>
                            <a:schemeClr val="bg1"/>
                          </a:solidFill>
                          <a:effectLst/>
                        </a:rPr>
                        <a:t>Nama Relasi</a:t>
                      </a:r>
                      <a:endParaRPr lang="en-ID" sz="2000" b="1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80340" algn="ctr">
                        <a:lnSpc>
                          <a:spcPct val="107000"/>
                        </a:lnSpc>
                      </a:pPr>
                      <a:r>
                        <a:rPr lang="en-ID" sz="2000" b="1" kern="100">
                          <a:solidFill>
                            <a:schemeClr val="bg1"/>
                          </a:solidFill>
                          <a:effectLst/>
                        </a:rPr>
                        <a:t>Jenis Relasi</a:t>
                      </a:r>
                      <a:endParaRPr lang="en-ID" sz="2000" b="1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8034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b="1" kern="100">
                          <a:solidFill>
                            <a:schemeClr val="bg1"/>
                          </a:solidFill>
                          <a:effectLst/>
                        </a:rPr>
                        <a:t>Representasi</a:t>
                      </a:r>
                      <a:endParaRPr lang="en-ID" sz="2000" b="1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683641"/>
                  </a:ext>
                </a:extLst>
              </a:tr>
              <a:tr h="330398">
                <a:tc>
                  <a:txBody>
                    <a:bodyPr/>
                    <a:lstStyle/>
                    <a:p>
                      <a:pPr marL="180340" algn="ctr">
                        <a:lnSpc>
                          <a:spcPct val="107000"/>
                        </a:lnSpc>
                      </a:pPr>
                      <a:r>
                        <a:rPr lang="en-ID" sz="2000" b="1" kern="100">
                          <a:solidFill>
                            <a:schemeClr val="bg1"/>
                          </a:solidFill>
                          <a:effectLst/>
                        </a:rPr>
                        <a:t>Entitas I</a:t>
                      </a:r>
                      <a:endParaRPr lang="en-ID" sz="2000" b="1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180340" algn="ctr">
                        <a:lnSpc>
                          <a:spcPct val="107000"/>
                        </a:lnSpc>
                      </a:pPr>
                      <a:r>
                        <a:rPr lang="en-ID" sz="2000" b="1" kern="100" dirty="0" err="1">
                          <a:solidFill>
                            <a:schemeClr val="bg1"/>
                          </a:solidFill>
                          <a:effectLst/>
                        </a:rPr>
                        <a:t>Entitas</a:t>
                      </a:r>
                      <a:r>
                        <a:rPr lang="en-ID" sz="2000" b="1" kern="100" dirty="0">
                          <a:solidFill>
                            <a:schemeClr val="bg1"/>
                          </a:solidFill>
                          <a:effectLst/>
                        </a:rPr>
                        <a:t> II</a:t>
                      </a:r>
                      <a:endParaRPr lang="en-ID" sz="2000" b="1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691613"/>
                  </a:ext>
                </a:extLst>
              </a:tr>
              <a:tr h="1306970">
                <a:tc>
                  <a:txBody>
                    <a:bodyPr/>
                    <a:lstStyle/>
                    <a:p>
                      <a:pPr marL="18034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kern="100">
                          <a:effectLst/>
                        </a:rPr>
                        <a:t>Film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kern="100">
                          <a:effectLst/>
                        </a:rPr>
                        <a:t>Rating_Film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kern="100">
                          <a:effectLst/>
                        </a:rPr>
                        <a:t>Mendapatkan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kern="100">
                          <a:effectLst/>
                        </a:rPr>
                        <a:t>1 -&gt; M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kern="100" dirty="0" err="1">
                          <a:effectLst/>
                        </a:rPr>
                        <a:t>ID_Film</a:t>
                      </a:r>
                      <a:r>
                        <a:rPr lang="en-ID" sz="2000" kern="100" dirty="0">
                          <a:effectLst/>
                        </a:rPr>
                        <a:t>, </a:t>
                      </a:r>
                      <a:r>
                        <a:rPr lang="en-ID" sz="2000" kern="100" dirty="0" err="1">
                          <a:effectLst/>
                        </a:rPr>
                        <a:t>Judul_Film</a:t>
                      </a:r>
                      <a:r>
                        <a:rPr lang="en-ID" sz="2000" kern="100" dirty="0">
                          <a:effectLst/>
                        </a:rPr>
                        <a:t>, Genre, </a:t>
                      </a:r>
                      <a:r>
                        <a:rPr lang="en-ID" sz="2000" kern="100" dirty="0" err="1">
                          <a:effectLst/>
                        </a:rPr>
                        <a:t>Durasi</a:t>
                      </a:r>
                      <a:r>
                        <a:rPr lang="en-ID" sz="2000" kern="100" dirty="0">
                          <a:effectLst/>
                        </a:rPr>
                        <a:t>, </a:t>
                      </a:r>
                      <a:r>
                        <a:rPr lang="en-ID" sz="2000" kern="100" dirty="0" err="1">
                          <a:effectLst/>
                        </a:rPr>
                        <a:t>Tanggal_Rilis</a:t>
                      </a:r>
                      <a:r>
                        <a:rPr lang="en-ID" sz="2000" kern="100" dirty="0">
                          <a:effectLst/>
                        </a:rPr>
                        <a:t>, </a:t>
                      </a:r>
                      <a:r>
                        <a:rPr lang="en-ID" sz="2000" kern="100" dirty="0" err="1">
                          <a:effectLst/>
                        </a:rPr>
                        <a:t>Deskripsi</a:t>
                      </a:r>
                      <a:r>
                        <a:rPr lang="en-ID" sz="2000" kern="100" dirty="0">
                          <a:effectLst/>
                        </a:rPr>
                        <a:t>, </a:t>
                      </a:r>
                      <a:r>
                        <a:rPr lang="en-ID" sz="2000" kern="100" dirty="0" err="1">
                          <a:effectLst/>
                        </a:rPr>
                        <a:t>ID_Jadwal</a:t>
                      </a:r>
                      <a:r>
                        <a:rPr lang="en-ID" sz="2000" kern="100" dirty="0">
                          <a:effectLst/>
                        </a:rPr>
                        <a:t>, </a:t>
                      </a:r>
                      <a:r>
                        <a:rPr lang="en-ID" sz="2000" kern="100" dirty="0" err="1">
                          <a:effectLst/>
                        </a:rPr>
                        <a:t>ID_Film</a:t>
                      </a:r>
                      <a:r>
                        <a:rPr lang="en-ID" sz="2000" kern="100" dirty="0">
                          <a:effectLst/>
                        </a:rPr>
                        <a:t>, </a:t>
                      </a:r>
                      <a:r>
                        <a:rPr lang="en-ID" sz="2000" kern="100" dirty="0" err="1">
                          <a:effectLst/>
                        </a:rPr>
                        <a:t>ID_Studio</a:t>
                      </a:r>
                      <a:r>
                        <a:rPr lang="en-ID" sz="2000" kern="100" dirty="0">
                          <a:effectLst/>
                        </a:rPr>
                        <a:t>, </a:t>
                      </a:r>
                      <a:r>
                        <a:rPr lang="en-ID" sz="2000" kern="100" dirty="0" err="1">
                          <a:effectLst/>
                        </a:rPr>
                        <a:t>Tanggal_Tayang</a:t>
                      </a:r>
                      <a:r>
                        <a:rPr lang="en-ID" sz="2000" kern="100" dirty="0">
                          <a:effectLst/>
                        </a:rPr>
                        <a:t>, </a:t>
                      </a:r>
                      <a:r>
                        <a:rPr lang="en-ID" sz="2000" kern="100" dirty="0" err="1">
                          <a:effectLst/>
                        </a:rPr>
                        <a:t>Jam_Tayang</a:t>
                      </a:r>
                      <a:r>
                        <a:rPr lang="en-ID" sz="2000" kern="100" dirty="0">
                          <a:effectLst/>
                        </a:rPr>
                        <a:t>, </a:t>
                      </a:r>
                      <a:r>
                        <a:rPr lang="en-ID" sz="2000" kern="100" dirty="0" err="1">
                          <a:effectLst/>
                        </a:rPr>
                        <a:t>ID_Rating</a:t>
                      </a:r>
                      <a:r>
                        <a:rPr lang="en-ID" sz="2000" kern="100" dirty="0">
                          <a:effectLst/>
                        </a:rPr>
                        <a:t>, </a:t>
                      </a:r>
                      <a:r>
                        <a:rPr lang="en-ID" sz="2000" kern="100" dirty="0" err="1">
                          <a:effectLst/>
                        </a:rPr>
                        <a:t>ID_Film</a:t>
                      </a:r>
                      <a:r>
                        <a:rPr lang="en-ID" sz="2000" kern="100" dirty="0">
                          <a:effectLst/>
                        </a:rPr>
                        <a:t>, </a:t>
                      </a:r>
                      <a:r>
                        <a:rPr lang="en-ID" sz="2000" kern="100" dirty="0" err="1">
                          <a:effectLst/>
                        </a:rPr>
                        <a:t>Nilai_Rating</a:t>
                      </a:r>
                      <a:r>
                        <a:rPr lang="en-ID" sz="2000" kern="100" dirty="0">
                          <a:effectLst/>
                        </a:rPr>
                        <a:t>, </a:t>
                      </a:r>
                      <a:r>
                        <a:rPr lang="en-ID" sz="2000" kern="100" dirty="0" err="1">
                          <a:effectLst/>
                        </a:rPr>
                        <a:t>Ulasan</a:t>
                      </a:r>
                      <a:r>
                        <a:rPr lang="en-ID" sz="2000" kern="100" dirty="0">
                          <a:effectLst/>
                        </a:rPr>
                        <a:t>, </a:t>
                      </a:r>
                      <a:r>
                        <a:rPr lang="en-ID" sz="2000" kern="100" dirty="0" err="1">
                          <a:effectLst/>
                        </a:rPr>
                        <a:t>Tanggal_Rating</a:t>
                      </a:r>
                      <a:endParaRPr lang="en-ID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7124231"/>
                  </a:ext>
                </a:extLst>
              </a:tr>
              <a:tr h="19677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kern="100">
                          <a:effectLst/>
                        </a:rPr>
                        <a:t>Film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kern="100">
                          <a:effectLst/>
                        </a:rPr>
                        <a:t>Perizinan_Film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kern="100">
                          <a:effectLst/>
                        </a:rPr>
                        <a:t>Memiliki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kern="100" dirty="0">
                          <a:effectLst/>
                        </a:rPr>
                        <a:t>1 -&gt; M</a:t>
                      </a:r>
                      <a:endParaRPr lang="en-ID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kern="100">
                          <a:effectLst/>
                        </a:rPr>
                        <a:t>ID_Film, Judul_Film, Genre, Durasi, Tanggal_Rilis, Deskripsi, ID_Perizinan, ID_Film, Tanggal_Perizinan, Status_Perizinan, Catatan_Perizinan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3255238"/>
                  </a:ext>
                </a:extLst>
              </a:tr>
              <a:tr h="19677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kern="100">
                          <a:effectLst/>
                        </a:rPr>
                        <a:t>Studio_Bioskop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kern="100">
                          <a:effectLst/>
                        </a:rPr>
                        <a:t>Keamanan_Bioskop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kern="100">
                          <a:effectLst/>
                        </a:rPr>
                        <a:t>Diawasi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kern="100">
                          <a:effectLst/>
                        </a:rPr>
                        <a:t>1 -&gt; M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kern="100" dirty="0" err="1">
                          <a:effectLst/>
                        </a:rPr>
                        <a:t>ID_Studio</a:t>
                      </a:r>
                      <a:r>
                        <a:rPr lang="en-ID" sz="2000" kern="100" dirty="0">
                          <a:effectLst/>
                        </a:rPr>
                        <a:t>, </a:t>
                      </a:r>
                      <a:r>
                        <a:rPr lang="en-ID" sz="2000" kern="100" dirty="0" err="1">
                          <a:effectLst/>
                        </a:rPr>
                        <a:t>Nama_Studio</a:t>
                      </a:r>
                      <a:r>
                        <a:rPr lang="en-ID" sz="2000" kern="100" dirty="0">
                          <a:effectLst/>
                        </a:rPr>
                        <a:t>, Lokasi, </a:t>
                      </a:r>
                      <a:r>
                        <a:rPr lang="en-ID" sz="2000" kern="100" dirty="0" err="1">
                          <a:effectLst/>
                        </a:rPr>
                        <a:t>Kapasitas_Studio</a:t>
                      </a:r>
                      <a:r>
                        <a:rPr lang="en-ID" sz="2000" kern="100" dirty="0">
                          <a:effectLst/>
                        </a:rPr>
                        <a:t>, </a:t>
                      </a:r>
                      <a:r>
                        <a:rPr lang="en-ID" sz="2000" kern="100" dirty="0" err="1">
                          <a:effectLst/>
                        </a:rPr>
                        <a:t>Jenis</a:t>
                      </a:r>
                      <a:r>
                        <a:rPr lang="en-ID" sz="2000" kern="100" dirty="0">
                          <a:effectLst/>
                        </a:rPr>
                        <a:t> </a:t>
                      </a:r>
                      <a:r>
                        <a:rPr lang="en-ID" sz="2000" kern="100" dirty="0" err="1">
                          <a:effectLst/>
                        </a:rPr>
                        <a:t>Layar</a:t>
                      </a:r>
                      <a:r>
                        <a:rPr lang="en-ID" sz="2000" kern="100" dirty="0">
                          <a:effectLst/>
                        </a:rPr>
                        <a:t> (2D, 3D, IMAX), </a:t>
                      </a:r>
                      <a:r>
                        <a:rPr lang="en-ID" sz="2000" kern="100" dirty="0" err="1">
                          <a:effectLst/>
                        </a:rPr>
                        <a:t>ID_Keamanan</a:t>
                      </a:r>
                      <a:r>
                        <a:rPr lang="en-ID" sz="2000" kern="100" dirty="0">
                          <a:effectLst/>
                        </a:rPr>
                        <a:t>, </a:t>
                      </a:r>
                      <a:r>
                        <a:rPr lang="en-ID" sz="2000" kern="100" dirty="0" err="1">
                          <a:effectLst/>
                        </a:rPr>
                        <a:t>Jenis_Keamanan</a:t>
                      </a:r>
                      <a:r>
                        <a:rPr lang="en-ID" sz="2000" kern="100" dirty="0">
                          <a:effectLst/>
                        </a:rPr>
                        <a:t> (CCTV, </a:t>
                      </a:r>
                      <a:r>
                        <a:rPr lang="en-ID" sz="2000" kern="100" dirty="0" err="1">
                          <a:effectLst/>
                        </a:rPr>
                        <a:t>petugas</a:t>
                      </a:r>
                      <a:r>
                        <a:rPr lang="en-ID" sz="2000" kern="100" dirty="0">
                          <a:effectLst/>
                        </a:rPr>
                        <a:t> </a:t>
                      </a:r>
                      <a:r>
                        <a:rPr lang="en-ID" sz="2000" kern="100" dirty="0" err="1">
                          <a:effectLst/>
                        </a:rPr>
                        <a:t>keamanan</a:t>
                      </a:r>
                      <a:r>
                        <a:rPr lang="en-ID" sz="2000" kern="100" dirty="0">
                          <a:effectLst/>
                        </a:rPr>
                        <a:t>), </a:t>
                      </a:r>
                      <a:r>
                        <a:rPr lang="en-ID" sz="2000" kern="100" dirty="0" err="1">
                          <a:effectLst/>
                        </a:rPr>
                        <a:t>Deskripsi_Keamanan</a:t>
                      </a:r>
                      <a:r>
                        <a:rPr lang="en-ID" sz="2000" kern="100" dirty="0">
                          <a:effectLst/>
                        </a:rPr>
                        <a:t>, </a:t>
                      </a:r>
                      <a:r>
                        <a:rPr lang="en-ID" sz="2000" kern="100" dirty="0" err="1">
                          <a:effectLst/>
                        </a:rPr>
                        <a:t>Lokasi_Penempatan</a:t>
                      </a:r>
                      <a:r>
                        <a:rPr lang="en-ID" sz="2000" kern="100" dirty="0">
                          <a:effectLst/>
                        </a:rPr>
                        <a:t>, </a:t>
                      </a:r>
                      <a:r>
                        <a:rPr lang="en-ID" sz="2000" kern="100" dirty="0" err="1">
                          <a:effectLst/>
                        </a:rPr>
                        <a:t>Tanggal_Pemasangan</a:t>
                      </a:r>
                      <a:endParaRPr lang="en-ID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1730123"/>
                  </a:ext>
                </a:extLst>
              </a:tr>
            </a:tbl>
          </a:graphicData>
        </a:graphic>
      </p:graphicFrame>
      <p:grpSp>
        <p:nvGrpSpPr>
          <p:cNvPr id="14" name="Group 15">
            <a:extLst>
              <a:ext uri="{FF2B5EF4-FFF2-40B4-BE49-F238E27FC236}">
                <a16:creationId xmlns:a16="http://schemas.microsoft.com/office/drawing/2014/main" id="{D5B4A266-BEFC-FDBE-24F7-24873E78BBC5}"/>
              </a:ext>
            </a:extLst>
          </p:cNvPr>
          <p:cNvGrpSpPr/>
          <p:nvPr/>
        </p:nvGrpSpPr>
        <p:grpSpPr>
          <a:xfrm>
            <a:off x="12472119" y="-642530"/>
            <a:ext cx="375198" cy="2129871"/>
            <a:chOff x="0" y="0"/>
            <a:chExt cx="2354580" cy="13366166"/>
          </a:xfrm>
        </p:grpSpPr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073B8C00-4EA9-D578-4ABD-C85D8046B99C}"/>
                </a:ext>
              </a:extLst>
            </p:cNvPr>
            <p:cNvSpPr/>
            <p:nvPr/>
          </p:nvSpPr>
          <p:spPr>
            <a:xfrm>
              <a:off x="0" y="0"/>
              <a:ext cx="2353310" cy="13366166"/>
            </a:xfrm>
            <a:custGeom>
              <a:avLst/>
              <a:gdLst/>
              <a:ahLst/>
              <a:cxnLst/>
              <a:rect l="l" t="t" r="r" b="b"/>
              <a:pathLst>
                <a:path w="2353310" h="13366166">
                  <a:moveTo>
                    <a:pt x="784860" y="13298856"/>
                  </a:moveTo>
                  <a:cubicBezTo>
                    <a:pt x="905510" y="13339496"/>
                    <a:pt x="1042670" y="13366166"/>
                    <a:pt x="1177290" y="13366166"/>
                  </a:cubicBezTo>
                  <a:cubicBezTo>
                    <a:pt x="1311910" y="13366166"/>
                    <a:pt x="1441450" y="13343306"/>
                    <a:pt x="1560830" y="13302666"/>
                  </a:cubicBezTo>
                  <a:cubicBezTo>
                    <a:pt x="1563370" y="13301396"/>
                    <a:pt x="1565910" y="13301396"/>
                    <a:pt x="1568450" y="13300126"/>
                  </a:cubicBezTo>
                  <a:cubicBezTo>
                    <a:pt x="2016760" y="13137566"/>
                    <a:pt x="2346960" y="12708306"/>
                    <a:pt x="2353310" y="12174358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2165012"/>
                  </a:lnTo>
                  <a:cubicBezTo>
                    <a:pt x="6350" y="12710846"/>
                    <a:pt x="331470" y="13140106"/>
                    <a:pt x="784860" y="13298856"/>
                  </a:cubicBezTo>
                  <a:close/>
                </a:path>
              </a:pathLst>
            </a:custGeom>
            <a:solidFill>
              <a:srgbClr val="5C73B2"/>
            </a:solidFill>
          </p:spPr>
        </p:sp>
      </p:grpSp>
      <p:sp>
        <p:nvSpPr>
          <p:cNvPr id="16" name="TextBox 12">
            <a:extLst>
              <a:ext uri="{FF2B5EF4-FFF2-40B4-BE49-F238E27FC236}">
                <a16:creationId xmlns:a16="http://schemas.microsoft.com/office/drawing/2014/main" id="{5227ADB7-FD61-952C-EBEA-3B7FABD61207}"/>
              </a:ext>
            </a:extLst>
          </p:cNvPr>
          <p:cNvSpPr txBox="1"/>
          <p:nvPr/>
        </p:nvSpPr>
        <p:spPr>
          <a:xfrm>
            <a:off x="13306883" y="9518578"/>
            <a:ext cx="301760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1A3272"/>
                </a:solidFill>
                <a:latin typeface="Glacial Indifference Bold"/>
              </a:rPr>
              <a:t>Read More &gt;&gt;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905000" y="9487098"/>
            <a:ext cx="23574302" cy="3962202"/>
            <a:chOff x="0" y="0"/>
            <a:chExt cx="8599969" cy="14454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599970" cy="1445422"/>
            </a:xfrm>
            <a:custGeom>
              <a:avLst/>
              <a:gdLst/>
              <a:ahLst/>
              <a:cxnLst/>
              <a:rect l="l" t="t" r="r" b="b"/>
              <a:pathLst>
                <a:path w="8599970" h="1445422">
                  <a:moveTo>
                    <a:pt x="0" y="0"/>
                  </a:moveTo>
                  <a:lnTo>
                    <a:pt x="8599970" y="0"/>
                  </a:lnTo>
                  <a:lnTo>
                    <a:pt x="8599970" y="1445422"/>
                  </a:lnTo>
                  <a:lnTo>
                    <a:pt x="0" y="1445422"/>
                  </a:lnTo>
                  <a:close/>
                </a:path>
              </a:pathLst>
            </a:custGeom>
            <a:solidFill>
              <a:srgbClr val="5C73B2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463825" y="5019261"/>
            <a:ext cx="65151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83"/>
              </a:lnSpc>
            </a:pPr>
            <a:r>
              <a:rPr lang="en-US" sz="6399" dirty="0">
                <a:solidFill>
                  <a:schemeClr val="tx2"/>
                </a:solidFill>
                <a:latin typeface="League Spartan"/>
              </a:rPr>
              <a:t>Gambar ERD</a:t>
            </a:r>
          </a:p>
        </p:txBody>
      </p:sp>
      <p:sp>
        <p:nvSpPr>
          <p:cNvPr id="12" name="Freeform 12"/>
          <p:cNvSpPr/>
          <p:nvPr/>
        </p:nvSpPr>
        <p:spPr>
          <a:xfrm>
            <a:off x="762000" y="-403368"/>
            <a:ext cx="4925595" cy="2487425"/>
          </a:xfrm>
          <a:custGeom>
            <a:avLst/>
            <a:gdLst/>
            <a:ahLst/>
            <a:cxnLst/>
            <a:rect l="l" t="t" r="r" b="b"/>
            <a:pathLst>
              <a:path w="4925595" h="2487425">
                <a:moveTo>
                  <a:pt x="0" y="0"/>
                </a:moveTo>
                <a:lnTo>
                  <a:pt x="4925595" y="0"/>
                </a:lnTo>
                <a:lnTo>
                  <a:pt x="4925595" y="2487425"/>
                </a:lnTo>
                <a:lnTo>
                  <a:pt x="0" y="24874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697C8F-1073-5785-B639-156C7217AD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2979"/>
          <a:stretch/>
        </p:blipFill>
        <p:spPr>
          <a:xfrm>
            <a:off x="7077300" y="1156757"/>
            <a:ext cx="10746875" cy="7725008"/>
          </a:xfrm>
          <a:prstGeom prst="rect">
            <a:avLst/>
          </a:prstGeom>
        </p:spPr>
      </p:pic>
      <p:sp>
        <p:nvSpPr>
          <p:cNvPr id="15" name="TextBox 12">
            <a:extLst>
              <a:ext uri="{FF2B5EF4-FFF2-40B4-BE49-F238E27FC236}">
                <a16:creationId xmlns:a16="http://schemas.microsoft.com/office/drawing/2014/main" id="{1418C476-F933-21F8-4E27-EFD24017BD89}"/>
              </a:ext>
            </a:extLst>
          </p:cNvPr>
          <p:cNvSpPr txBox="1"/>
          <p:nvPr/>
        </p:nvSpPr>
        <p:spPr>
          <a:xfrm>
            <a:off x="15621000" y="9568202"/>
            <a:ext cx="3017607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chemeClr val="bg1"/>
                </a:solidFill>
                <a:latin typeface="Glacial Indifference Bold"/>
              </a:rPr>
              <a:t>Read More &gt;&gt;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1148</Words>
  <Application>Microsoft Office PowerPoint</Application>
  <PresentationFormat>Custom</PresentationFormat>
  <Paragraphs>155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Glacial Indifference</vt:lpstr>
      <vt:lpstr>Glacial Indifference Bold</vt:lpstr>
      <vt:lpstr>Arial</vt:lpstr>
      <vt:lpstr>Calibri</vt:lpstr>
      <vt:lpstr>League Spartan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syafa deliya</dc:creator>
  <cp:lastModifiedBy>syafa deliya</cp:lastModifiedBy>
  <cp:revision>4</cp:revision>
  <dcterms:created xsi:type="dcterms:W3CDTF">2006-08-16T00:00:00Z</dcterms:created>
  <dcterms:modified xsi:type="dcterms:W3CDTF">2024-01-03T15:53:38Z</dcterms:modified>
  <dc:identifier>DAF4zQEpkrE</dc:identifier>
</cp:coreProperties>
</file>